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 id="2147483666"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2192000" cy="6858000"/>
  <p:notesSz cx="6858000" cy="9144000"/>
  <p:embeddedFontLst>
    <p:embeddedFont>
      <p:font typeface="Century Gothic" panose="020B050202020202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15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16e87fe52a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16e87fe52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161fafc6b3_2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161fafc6b3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16e87fe5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16e87fe5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8"/>
        <p:cNvGrpSpPr/>
        <p:nvPr/>
      </p:nvGrpSpPr>
      <p:grpSpPr>
        <a:xfrm>
          <a:off x="0" y="0"/>
          <a:ext cx="0" cy="0"/>
          <a:chOff x="0" y="0"/>
          <a:chExt cx="0" cy="0"/>
        </a:xfrm>
      </p:grpSpPr>
      <p:sp>
        <p:nvSpPr>
          <p:cNvPr id="39" name="Google Shape;39;p2"/>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solidFill>
                  <a:srgbClr val="FEFEFE"/>
                </a:solidFill>
              </a:defRPr>
            </a:lvl1pPr>
            <a:lvl2pPr lvl="1" algn="ctr">
              <a:spcBef>
                <a:spcPts val="1000"/>
              </a:spcBef>
              <a:spcAft>
                <a:spcPts val="0"/>
              </a:spcAft>
              <a:buSzPts val="1600"/>
              <a:buNone/>
              <a:defRPr>
                <a:solidFill>
                  <a:schemeClr val="lt1"/>
                </a:solidFill>
              </a:defRPr>
            </a:lvl2pPr>
            <a:lvl3pPr lvl="2" algn="ctr">
              <a:spcBef>
                <a:spcPts val="1000"/>
              </a:spcBef>
              <a:spcAft>
                <a:spcPts val="0"/>
              </a:spcAft>
              <a:buSzPts val="14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0"/>
              </a:spcAft>
              <a:buSzPts val="1200"/>
              <a:buNone/>
              <a:defRPr>
                <a:solidFill>
                  <a:schemeClr val="lt1"/>
                </a:solidFill>
              </a:defRPr>
            </a:lvl9pPr>
          </a:lstStyle>
          <a:p>
            <a:endParaRPr/>
          </a:p>
        </p:txBody>
      </p:sp>
      <p:sp>
        <p:nvSpPr>
          <p:cNvPr id="41" name="Google Shape;41;p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p12"/>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2"/>
          <p:cNvSpPr>
            <a:spLocks noGrp="1"/>
          </p:cNvSpPr>
          <p:nvPr>
            <p:ph type="pic" idx="2"/>
          </p:nvPr>
        </p:nvSpPr>
        <p:spPr>
          <a:xfrm>
            <a:off x="2589212" y="634965"/>
            <a:ext cx="8915400" cy="3854970"/>
          </a:xfrm>
          <a:prstGeom prst="rect">
            <a:avLst/>
          </a:prstGeom>
          <a:noFill/>
          <a:ln>
            <a:noFill/>
          </a:ln>
        </p:spPr>
      </p:sp>
      <p:sp>
        <p:nvSpPr>
          <p:cNvPr id="139" name="Google Shape;139;p12"/>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00"/>
              <a:buNone/>
              <a:defRPr sz="12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40" name="Google Shape;140;p1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2"/>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2"/>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44"/>
        <p:cNvGrpSpPr/>
        <p:nvPr/>
      </p:nvGrpSpPr>
      <p:grpSpPr>
        <a:xfrm>
          <a:off x="0" y="0"/>
          <a:ext cx="0" cy="0"/>
          <a:chOff x="0" y="0"/>
          <a:chExt cx="0" cy="0"/>
        </a:xfrm>
      </p:grpSpPr>
      <p:sp>
        <p:nvSpPr>
          <p:cNvPr id="145" name="Google Shape;145;p13"/>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13"/>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47" name="Google Shape;147;p1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1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13"/>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51"/>
        <p:cNvGrpSpPr/>
        <p:nvPr/>
      </p:nvGrpSpPr>
      <p:grpSpPr>
        <a:xfrm>
          <a:off x="0" y="0"/>
          <a:ext cx="0" cy="0"/>
          <a:chOff x="0" y="0"/>
          <a:chExt cx="0" cy="0"/>
        </a:xfrm>
      </p:grpSpPr>
      <p:sp>
        <p:nvSpPr>
          <p:cNvPr id="152" name="Google Shape;152;p14"/>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14"/>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600"/>
              <a:buFont typeface="Century Gothic"/>
              <a:buNone/>
              <a:defRPr sz="1600">
                <a:solidFill>
                  <a:srgbClr val="7F7F7F"/>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54" name="Google Shape;154;p14"/>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55" name="Google Shape;155;p1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1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14"/>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59" name="Google Shape;159;p14"/>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
        <p:nvSpPr>
          <p:cNvPr id="160" name="Google Shape;160;p14"/>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61"/>
        <p:cNvGrpSpPr/>
        <p:nvPr/>
      </p:nvGrpSpPr>
      <p:grpSpPr>
        <a:xfrm>
          <a:off x="0" y="0"/>
          <a:ext cx="0" cy="0"/>
          <a:chOff x="0" y="0"/>
          <a:chExt cx="0" cy="0"/>
        </a:xfrm>
      </p:grpSpPr>
      <p:sp>
        <p:nvSpPr>
          <p:cNvPr id="162" name="Google Shape;162;p15"/>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15"/>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64" name="Google Shape;164;p1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1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15"/>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68"/>
        <p:cNvGrpSpPr/>
        <p:nvPr/>
      </p:nvGrpSpPr>
      <p:grpSpPr>
        <a:xfrm>
          <a:off x="0" y="0"/>
          <a:ext cx="0" cy="0"/>
          <a:chOff x="0" y="0"/>
          <a:chExt cx="0" cy="0"/>
        </a:xfrm>
      </p:grpSpPr>
      <p:sp>
        <p:nvSpPr>
          <p:cNvPr id="169" name="Google Shape;169;p16"/>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16"/>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71" name="Google Shape;171;p16"/>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72" name="Google Shape;172;p1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1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16"/>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76" name="Google Shape;176;p16"/>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
        <p:nvSpPr>
          <p:cNvPr id="177" name="Google Shape;177;p16"/>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78"/>
        <p:cNvGrpSpPr/>
        <p:nvPr/>
      </p:nvGrpSpPr>
      <p:grpSpPr>
        <a:xfrm>
          <a:off x="0" y="0"/>
          <a:ext cx="0" cy="0"/>
          <a:chOff x="0" y="0"/>
          <a:chExt cx="0" cy="0"/>
        </a:xfrm>
      </p:grpSpPr>
      <p:sp>
        <p:nvSpPr>
          <p:cNvPr id="179" name="Google Shape;179;p17"/>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17"/>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81" name="Google Shape;181;p17"/>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82" name="Google Shape;182;p1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1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17"/>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6"/>
        <p:cNvGrpSpPr/>
        <p:nvPr/>
      </p:nvGrpSpPr>
      <p:grpSpPr>
        <a:xfrm>
          <a:off x="0" y="0"/>
          <a:ext cx="0" cy="0"/>
          <a:chOff x="0" y="0"/>
          <a:chExt cx="0" cy="0"/>
        </a:xfrm>
      </p:grpSpPr>
      <p:sp>
        <p:nvSpPr>
          <p:cNvPr id="187" name="Google Shape;187;p18"/>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18"/>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89" name="Google Shape;189;p1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1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18"/>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3"/>
        <p:cNvGrpSpPr/>
        <p:nvPr/>
      </p:nvGrpSpPr>
      <p:grpSpPr>
        <a:xfrm>
          <a:off x="0" y="0"/>
          <a:ext cx="0" cy="0"/>
          <a:chOff x="0" y="0"/>
          <a:chExt cx="0" cy="0"/>
        </a:xfrm>
      </p:grpSpPr>
      <p:sp>
        <p:nvSpPr>
          <p:cNvPr id="194" name="Google Shape;194;p19"/>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19"/>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96" name="Google Shape;196;p1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7" name="Google Shape;197;p1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1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8"/>
        <p:cNvGrpSpPr/>
        <p:nvPr/>
      </p:nvGrpSpPr>
      <p:grpSpPr>
        <a:xfrm>
          <a:off x="0" y="0"/>
          <a:ext cx="0" cy="0"/>
          <a:chOff x="0" y="0"/>
          <a:chExt cx="0" cy="0"/>
        </a:xfrm>
      </p:grpSpPr>
      <p:sp>
        <p:nvSpPr>
          <p:cNvPr id="79" name="Google Shape;79;p4"/>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81" name="Google Shape;81;p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5"/>
        <p:cNvGrpSpPr/>
        <p:nvPr/>
      </p:nvGrpSpPr>
      <p:grpSpPr>
        <a:xfrm>
          <a:off x="0" y="0"/>
          <a:ext cx="0" cy="0"/>
          <a:chOff x="0" y="0"/>
          <a:chExt cx="0" cy="0"/>
        </a:xfrm>
      </p:grpSpPr>
      <p:sp>
        <p:nvSpPr>
          <p:cNvPr id="86" name="Google Shape;86;p5"/>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88" name="Google Shape;88;p5"/>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89" name="Google Shape;89;p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5"/>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6"/>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a:endParaRPr/>
          </a:p>
        </p:txBody>
      </p:sp>
      <p:sp>
        <p:nvSpPr>
          <p:cNvPr id="96" name="Google Shape;96;p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6"/>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0"/>
        <p:cNvGrpSpPr/>
        <p:nvPr/>
      </p:nvGrpSpPr>
      <p:grpSpPr>
        <a:xfrm>
          <a:off x="0" y="0"/>
          <a:ext cx="0" cy="0"/>
          <a:chOff x="0" y="0"/>
          <a:chExt cx="0" cy="0"/>
        </a:xfrm>
      </p:grpSpPr>
      <p:sp>
        <p:nvSpPr>
          <p:cNvPr id="101" name="Google Shape;101;p7"/>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7"/>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000"/>
              <a:buNone/>
              <a:defRPr sz="20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03" name="Google Shape;103;p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7"/>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7"/>
        <p:cNvGrpSpPr/>
        <p:nvPr/>
      </p:nvGrpSpPr>
      <p:grpSpPr>
        <a:xfrm>
          <a:off x="0" y="0"/>
          <a:ext cx="0" cy="0"/>
          <a:chOff x="0" y="0"/>
          <a:chExt cx="0" cy="0"/>
        </a:xfrm>
      </p:grpSpPr>
      <p:sp>
        <p:nvSpPr>
          <p:cNvPr id="108" name="Google Shape;108;p8"/>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8"/>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110" name="Google Shape;110;p8"/>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11" name="Google Shape;111;p8"/>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112" name="Google Shape;112;p8"/>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13" name="Google Shape;113;p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8"/>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7"/>
        <p:cNvGrpSpPr/>
        <p:nvPr/>
      </p:nvGrpSpPr>
      <p:grpSpPr>
        <a:xfrm>
          <a:off x="0" y="0"/>
          <a:ext cx="0" cy="0"/>
          <a:chOff x="0" y="0"/>
          <a:chExt cx="0" cy="0"/>
        </a:xfrm>
      </p:grpSpPr>
      <p:sp>
        <p:nvSpPr>
          <p:cNvPr id="118" name="Google Shape;118;p9"/>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3"/>
        <p:cNvGrpSpPr/>
        <p:nvPr/>
      </p:nvGrpSpPr>
      <p:grpSpPr>
        <a:xfrm>
          <a:off x="0" y="0"/>
          <a:ext cx="0" cy="0"/>
          <a:chOff x="0" y="0"/>
          <a:chExt cx="0" cy="0"/>
        </a:xfrm>
      </p:grpSpPr>
      <p:sp>
        <p:nvSpPr>
          <p:cNvPr id="124" name="Google Shape;124;p1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0"/>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8"/>
        <p:cNvGrpSpPr/>
        <p:nvPr/>
      </p:nvGrpSpPr>
      <p:grpSpPr>
        <a:xfrm>
          <a:off x="0" y="0"/>
          <a:ext cx="0" cy="0"/>
          <a:chOff x="0" y="0"/>
          <a:chExt cx="0" cy="0"/>
        </a:xfrm>
      </p:grpSpPr>
      <p:sp>
        <p:nvSpPr>
          <p:cNvPr id="129" name="Google Shape;129;p11"/>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168DBA"/>
              </a:buClr>
              <a:buSzPts val="2000"/>
              <a:buFont typeface="Century Gothic"/>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1"/>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1" name="Google Shape;131;p11"/>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32" name="Google Shape;132;p1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1"/>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788A99"/>
            </a:gs>
            <a:gs pos="100000">
              <a:srgbClr val="26516A"/>
            </a:gs>
          </a:gsLst>
          <a:lin ang="5400000" scaled="0"/>
        </a:gradFill>
        <a:effectLst/>
      </p:bgPr>
    </p:bg>
    <p:spTree>
      <p:nvGrpSpPr>
        <p:cNvPr id="1" name="Shape 5"/>
        <p:cNvGrpSpPr/>
        <p:nvPr/>
      </p:nvGrpSpPr>
      <p:grpSpPr>
        <a:xfrm>
          <a:off x="0" y="0"/>
          <a:ext cx="0" cy="0"/>
          <a:chOff x="0" y="0"/>
          <a:chExt cx="0" cy="0"/>
        </a:xfrm>
      </p:grpSpPr>
      <p:grpSp>
        <p:nvGrpSpPr>
          <p:cNvPr id="6" name="Google Shape;6;p1"/>
          <p:cNvGrpSpPr/>
          <p:nvPr/>
        </p:nvGrpSpPr>
        <p:grpSpPr>
          <a:xfrm>
            <a:off x="1" y="228600"/>
            <a:ext cx="2851516" cy="6638628"/>
            <a:chOff x="2487613" y="285750"/>
            <a:chExt cx="2428875" cy="5654676"/>
          </a:xfrm>
        </p:grpSpPr>
        <p:sp>
          <p:nvSpPr>
            <p:cNvPr id="7" name="Google Shape;7;p1"/>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lt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1"/>
          <p:cNvGrpSpPr/>
          <p:nvPr/>
        </p:nvGrpSpPr>
        <p:grpSpPr>
          <a:xfrm>
            <a:off x="27221" y="157"/>
            <a:ext cx="2356674" cy="6853096"/>
            <a:chOff x="6627813" y="195610"/>
            <a:chExt cx="1952625" cy="5678141"/>
          </a:xfrm>
        </p:grpSpPr>
        <p:sp>
          <p:nvSpPr>
            <p:cNvPr id="20" name="Google Shape;20;p1"/>
            <p:cNvSpPr/>
            <p:nvPr/>
          </p:nvSpPr>
          <p:spPr>
            <a:xfrm>
              <a:off x="6627813" y="195610"/>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1"/>
          <p:cNvSpPr/>
          <p:nvPr/>
        </p:nvSpPr>
        <p:spPr>
          <a:xfrm>
            <a:off x="0" y="0"/>
            <a:ext cx="18288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168DBA"/>
              </a:buClr>
              <a:buSzPts val="3600"/>
              <a:buFont typeface="Century Gothic"/>
              <a:buNone/>
              <a:defRPr sz="3600" b="0" i="0" u="none" strike="noStrike" cap="none">
                <a:solidFill>
                  <a:srgbClr val="168DBA"/>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34" name="Google Shape;34;p1"/>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FEFEFE"/>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FEFEFE"/>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FEFEFE"/>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9pPr>
          </a:lstStyle>
          <a:p>
            <a:endParaRPr/>
          </a:p>
        </p:txBody>
      </p:sp>
      <p:sp>
        <p:nvSpPr>
          <p:cNvPr id="35" name="Google Shape;35;p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6" name="Google Shape;36;p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7" name="Google Shape;37;p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C4DCE3"/>
            </a:gs>
          </a:gsLst>
          <a:lin ang="5400000" scaled="0"/>
        </a:gradFill>
        <a:effectLst/>
      </p:bgPr>
    </p:bg>
    <p:spTree>
      <p:nvGrpSpPr>
        <p:cNvPr id="1" name="Shape 45"/>
        <p:cNvGrpSpPr/>
        <p:nvPr/>
      </p:nvGrpSpPr>
      <p:grpSpPr>
        <a:xfrm>
          <a:off x="0" y="0"/>
          <a:ext cx="0" cy="0"/>
          <a:chOff x="0" y="0"/>
          <a:chExt cx="0" cy="0"/>
        </a:xfrm>
      </p:grpSpPr>
      <p:grpSp>
        <p:nvGrpSpPr>
          <p:cNvPr id="46" name="Google Shape;46;p3"/>
          <p:cNvGrpSpPr/>
          <p:nvPr/>
        </p:nvGrpSpPr>
        <p:grpSpPr>
          <a:xfrm>
            <a:off x="1" y="228600"/>
            <a:ext cx="2851516" cy="6638628"/>
            <a:chOff x="2487613" y="285750"/>
            <a:chExt cx="2428875" cy="5654676"/>
          </a:xfrm>
        </p:grpSpPr>
        <p:sp>
          <p:nvSpPr>
            <p:cNvPr id="47" name="Google Shape;47;p3"/>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27221" y="157"/>
            <a:ext cx="2356674" cy="6853096"/>
            <a:chOff x="6627813" y="195610"/>
            <a:chExt cx="1952625" cy="5678141"/>
          </a:xfrm>
        </p:grpSpPr>
        <p:sp>
          <p:nvSpPr>
            <p:cNvPr id="60" name="Google Shape;60;p3"/>
            <p:cNvSpPr/>
            <p:nvPr/>
          </p:nvSpPr>
          <p:spPr>
            <a:xfrm>
              <a:off x="6627813" y="195610"/>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3"/>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168DBA"/>
              </a:buClr>
              <a:buSzPts val="3600"/>
              <a:buFont typeface="Century Gothic"/>
              <a:buNone/>
              <a:defRPr sz="3600" b="0" i="0" u="none" strike="noStrike" cap="none">
                <a:solidFill>
                  <a:srgbClr val="168DBA"/>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74" name="Google Shape;74;p3"/>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75" name="Google Shape;75;p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6" name="Google Shape;76;p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3"/>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C4DCE3"/>
            </a:gs>
          </a:gsLst>
          <a:lin ang="5400700" scaled="0"/>
        </a:gradFill>
        <a:effectLst/>
      </p:bgPr>
    </p:bg>
    <p:spTree>
      <p:nvGrpSpPr>
        <p:cNvPr id="1" name="Shape 203"/>
        <p:cNvGrpSpPr/>
        <p:nvPr/>
      </p:nvGrpSpPr>
      <p:grpSpPr>
        <a:xfrm>
          <a:off x="0" y="0"/>
          <a:ext cx="0" cy="0"/>
          <a:chOff x="0" y="0"/>
          <a:chExt cx="0" cy="0"/>
        </a:xfrm>
      </p:grpSpPr>
      <p:sp>
        <p:nvSpPr>
          <p:cNvPr id="204" name="Google Shape;204;p20"/>
          <p:cNvSpPr txBox="1">
            <a:spLocks noGrp="1"/>
          </p:cNvSpPr>
          <p:nvPr>
            <p:ph type="ctrTitle"/>
          </p:nvPr>
        </p:nvSpPr>
        <p:spPr>
          <a:xfrm>
            <a:off x="1100055" y="2"/>
            <a:ext cx="10058400" cy="38922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FFFFFF"/>
              </a:buClr>
              <a:buSzPts val="5400"/>
              <a:buFont typeface="Century Gothic"/>
              <a:buNone/>
            </a:pPr>
            <a:br>
              <a:rPr lang="en-US" b="1" dirty="0">
                <a:solidFill>
                  <a:srgbClr val="FFFFFF"/>
                </a:solidFill>
              </a:rPr>
            </a:br>
            <a:r>
              <a:rPr lang="en-US" b="1" dirty="0">
                <a:solidFill>
                  <a:schemeClr val="dk1"/>
                </a:solidFill>
              </a:rPr>
              <a:t>Crimes Against Women (India)</a:t>
            </a:r>
            <a:endParaRPr b="1" dirty="0">
              <a:solidFill>
                <a:schemeClr val="dk1"/>
              </a:solidFill>
            </a:endParaRPr>
          </a:p>
        </p:txBody>
      </p:sp>
      <p:sp>
        <p:nvSpPr>
          <p:cNvPr id="205" name="Google Shape;205;p20"/>
          <p:cNvSpPr txBox="1">
            <a:spLocks noGrp="1"/>
          </p:cNvSpPr>
          <p:nvPr>
            <p:ph type="subTitle" idx="1"/>
          </p:nvPr>
        </p:nvSpPr>
        <p:spPr>
          <a:xfrm>
            <a:off x="1100051" y="5225240"/>
            <a:ext cx="10058400" cy="1143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r>
              <a:rPr lang="en-US" sz="2300" b="1" dirty="0">
                <a:solidFill>
                  <a:schemeClr val="dk1"/>
                </a:solidFill>
              </a:rPr>
              <a:t>HDSC22: Premiere Project Presentation</a:t>
            </a:r>
            <a:endParaRPr sz="2300" b="1" dirty="0">
              <a:solidFill>
                <a:schemeClr val="dk1"/>
              </a:solidFill>
            </a:endParaRPr>
          </a:p>
          <a:p>
            <a:pPr marL="0" lvl="0" indent="0" algn="l" rtl="0">
              <a:spcBef>
                <a:spcPts val="1000"/>
              </a:spcBef>
              <a:spcAft>
                <a:spcPts val="0"/>
              </a:spcAft>
              <a:buSzPts val="1800"/>
              <a:buNone/>
            </a:pPr>
            <a:r>
              <a:rPr lang="en-US" sz="2300" b="1" dirty="0">
                <a:solidFill>
                  <a:schemeClr val="dk1"/>
                </a:solidFill>
              </a:rPr>
              <a:t>PP22-C623-Apache-Team</a:t>
            </a:r>
            <a:endParaRPr sz="2300" b="1"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xfrm>
            <a:off x="2466225" y="285078"/>
            <a:ext cx="8525700" cy="8586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rgbClr val="168DBA"/>
              </a:buClr>
              <a:buSzPct val="138461"/>
              <a:buFont typeface="Century Gothic"/>
              <a:buNone/>
            </a:pPr>
            <a:r>
              <a:rPr lang="en-US" sz="2600" b="1"/>
              <a:t>TOP 10 STATES BY RAPE CASES AND DOWRY DEATHS (2014) </a:t>
            </a:r>
            <a:endParaRPr sz="2600" b="1"/>
          </a:p>
        </p:txBody>
      </p:sp>
      <p:sp>
        <p:nvSpPr>
          <p:cNvPr id="349" name="Google Shape;349;p29"/>
          <p:cNvSpPr txBox="1">
            <a:spLocks noGrp="1"/>
          </p:cNvSpPr>
          <p:nvPr>
            <p:ph type="body" idx="1"/>
          </p:nvPr>
        </p:nvSpPr>
        <p:spPr>
          <a:xfrm>
            <a:off x="4226575" y="3756100"/>
            <a:ext cx="4019400" cy="696900"/>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1800"/>
              <a:buNone/>
            </a:pPr>
            <a:r>
              <a:rPr lang="en-US"/>
              <a:t>Dowry deaths state wise comparison</a:t>
            </a:r>
            <a:endParaRPr/>
          </a:p>
        </p:txBody>
      </p:sp>
      <p:pic>
        <p:nvPicPr>
          <p:cNvPr id="350" name="Google Shape;350;p29"/>
          <p:cNvPicPr preferRelativeResize="0"/>
          <p:nvPr/>
        </p:nvPicPr>
        <p:blipFill>
          <a:blip r:embed="rId3">
            <a:alphaModFix/>
          </a:blip>
          <a:stretch>
            <a:fillRect/>
          </a:stretch>
        </p:blipFill>
        <p:spPr>
          <a:xfrm>
            <a:off x="170975" y="1010138"/>
            <a:ext cx="5738875" cy="4837725"/>
          </a:xfrm>
          <a:prstGeom prst="rect">
            <a:avLst/>
          </a:prstGeom>
          <a:noFill/>
          <a:ln>
            <a:noFill/>
          </a:ln>
        </p:spPr>
      </p:pic>
      <p:pic>
        <p:nvPicPr>
          <p:cNvPr id="351" name="Google Shape;351;p29"/>
          <p:cNvPicPr preferRelativeResize="0"/>
          <p:nvPr/>
        </p:nvPicPr>
        <p:blipFill>
          <a:blip r:embed="rId4">
            <a:alphaModFix/>
          </a:blip>
          <a:stretch>
            <a:fillRect/>
          </a:stretch>
        </p:blipFill>
        <p:spPr>
          <a:xfrm>
            <a:off x="5909850" y="1010138"/>
            <a:ext cx="6054826" cy="4837725"/>
          </a:xfrm>
          <a:prstGeom prst="rect">
            <a:avLst/>
          </a:prstGeom>
          <a:noFill/>
          <a:ln>
            <a:noFill/>
          </a:ln>
        </p:spPr>
      </p:pic>
      <p:sp>
        <p:nvSpPr>
          <p:cNvPr id="352" name="Google Shape;352;p29"/>
          <p:cNvSpPr txBox="1"/>
          <p:nvPr/>
        </p:nvSpPr>
        <p:spPr>
          <a:xfrm>
            <a:off x="238650" y="6015375"/>
            <a:ext cx="5739000" cy="831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entury Gothic"/>
                <a:ea typeface="Century Gothic"/>
                <a:cs typeface="Century Gothic"/>
                <a:sym typeface="Century Gothic"/>
              </a:rPr>
              <a:t>Top 10 states that have reported </a:t>
            </a:r>
            <a:r>
              <a:rPr lang="en-US" b="1">
                <a:latin typeface="Century Gothic"/>
                <a:ea typeface="Century Gothic"/>
                <a:cs typeface="Century Gothic"/>
                <a:sym typeface="Century Gothic"/>
              </a:rPr>
              <a:t>highest rape case i</a:t>
            </a:r>
            <a:r>
              <a:rPr lang="en-US">
                <a:latin typeface="Century Gothic"/>
                <a:ea typeface="Century Gothic"/>
                <a:cs typeface="Century Gothic"/>
                <a:sym typeface="Century Gothic"/>
              </a:rPr>
              <a:t>n 2014, Madhya Pradesh and Rajasthan have high prevalence rate.</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353" name="Google Shape;353;p29"/>
          <p:cNvSpPr txBox="1"/>
          <p:nvPr/>
        </p:nvSpPr>
        <p:spPr>
          <a:xfrm>
            <a:off x="6225675" y="6015375"/>
            <a:ext cx="5739000" cy="831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entury Gothic"/>
                <a:ea typeface="Century Gothic"/>
                <a:cs typeface="Century Gothic"/>
                <a:sym typeface="Century Gothic"/>
              </a:rPr>
              <a:t>Top 10 states that have </a:t>
            </a:r>
            <a:r>
              <a:rPr lang="en-US" b="1">
                <a:latin typeface="Century Gothic"/>
                <a:ea typeface="Century Gothic"/>
                <a:cs typeface="Century Gothic"/>
                <a:sym typeface="Century Gothic"/>
              </a:rPr>
              <a:t>reported highest dowry deaths </a:t>
            </a:r>
            <a:r>
              <a:rPr lang="en-US">
                <a:latin typeface="Century Gothic"/>
                <a:ea typeface="Century Gothic"/>
                <a:cs typeface="Century Gothic"/>
                <a:sym typeface="Century Gothic"/>
              </a:rPr>
              <a:t>cases in 2014, Uttar Pradesh and Bihar have unusually high cases.</a:t>
            </a:r>
            <a:endParaRPr>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0"/>
          <p:cNvSpPr txBox="1">
            <a:spLocks noGrp="1"/>
          </p:cNvSpPr>
          <p:nvPr>
            <p:ph type="title"/>
          </p:nvPr>
        </p:nvSpPr>
        <p:spPr>
          <a:xfrm>
            <a:off x="2591063" y="74010"/>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en-US"/>
              <a:t>Top districts with highest rape and dowry deaths cases from top states.</a:t>
            </a:r>
            <a:endParaRPr/>
          </a:p>
        </p:txBody>
      </p:sp>
      <p:sp>
        <p:nvSpPr>
          <p:cNvPr id="359" name="Google Shape;359;p30"/>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1800"/>
              <a:buNone/>
            </a:pPr>
            <a:endParaRPr/>
          </a:p>
        </p:txBody>
      </p:sp>
      <p:pic>
        <p:nvPicPr>
          <p:cNvPr id="360" name="Google Shape;360;p30"/>
          <p:cNvPicPr preferRelativeResize="0"/>
          <p:nvPr/>
        </p:nvPicPr>
        <p:blipFill>
          <a:blip r:embed="rId3">
            <a:alphaModFix/>
          </a:blip>
          <a:stretch>
            <a:fillRect/>
          </a:stretch>
        </p:blipFill>
        <p:spPr>
          <a:xfrm>
            <a:off x="6027425" y="1187100"/>
            <a:ext cx="6012175" cy="4862075"/>
          </a:xfrm>
          <a:prstGeom prst="rect">
            <a:avLst/>
          </a:prstGeom>
          <a:noFill/>
          <a:ln>
            <a:noFill/>
          </a:ln>
        </p:spPr>
      </p:pic>
      <p:pic>
        <p:nvPicPr>
          <p:cNvPr id="361" name="Google Shape;361;p30"/>
          <p:cNvPicPr preferRelativeResize="0"/>
          <p:nvPr/>
        </p:nvPicPr>
        <p:blipFill>
          <a:blip r:embed="rId4">
            <a:alphaModFix/>
          </a:blip>
          <a:stretch>
            <a:fillRect/>
          </a:stretch>
        </p:blipFill>
        <p:spPr>
          <a:xfrm>
            <a:off x="186000" y="1187100"/>
            <a:ext cx="5841426" cy="4862075"/>
          </a:xfrm>
          <a:prstGeom prst="rect">
            <a:avLst/>
          </a:prstGeom>
          <a:noFill/>
          <a:ln>
            <a:noFill/>
          </a:ln>
        </p:spPr>
      </p:pic>
      <p:sp>
        <p:nvSpPr>
          <p:cNvPr id="362" name="Google Shape;362;p30"/>
          <p:cNvSpPr txBox="1"/>
          <p:nvPr/>
        </p:nvSpPr>
        <p:spPr>
          <a:xfrm>
            <a:off x="162450" y="6167775"/>
            <a:ext cx="57390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Century Gothic"/>
                <a:ea typeface="Century Gothic"/>
                <a:cs typeface="Century Gothic"/>
                <a:sym typeface="Century Gothic"/>
              </a:rPr>
              <a:t>Top 10 districts in Madhya Pradesh  that have reported highest rape case in 2014.</a:t>
            </a:r>
            <a:endParaRPr dirty="0">
              <a:latin typeface="Century Gothic"/>
              <a:ea typeface="Century Gothic"/>
              <a:cs typeface="Century Gothic"/>
              <a:sym typeface="Century Gothic"/>
            </a:endParaRPr>
          </a:p>
        </p:txBody>
      </p:sp>
      <p:sp>
        <p:nvSpPr>
          <p:cNvPr id="363" name="Google Shape;363;p30"/>
          <p:cNvSpPr txBox="1"/>
          <p:nvPr/>
        </p:nvSpPr>
        <p:spPr>
          <a:xfrm>
            <a:off x="6027425" y="6167775"/>
            <a:ext cx="57390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entury Gothic"/>
                <a:ea typeface="Century Gothic"/>
                <a:cs typeface="Century Gothic"/>
                <a:sym typeface="Century Gothic"/>
              </a:rPr>
              <a:t>Top districts from Uttar Pradesh and Bihar with high cases of dowry deaths.</a:t>
            </a:r>
            <a:endParaRPr>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1"/>
          <p:cNvSpPr txBox="1">
            <a:spLocks noGrp="1"/>
          </p:cNvSpPr>
          <p:nvPr>
            <p:ph type="title"/>
          </p:nvPr>
        </p:nvSpPr>
        <p:spPr>
          <a:xfrm>
            <a:off x="8937700" y="745100"/>
            <a:ext cx="2691900" cy="8319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en-US"/>
              <a:t>Conclusion</a:t>
            </a:r>
            <a:endParaRPr/>
          </a:p>
        </p:txBody>
      </p:sp>
      <p:sp>
        <p:nvSpPr>
          <p:cNvPr id="369" name="Google Shape;369;p31"/>
          <p:cNvSpPr txBox="1">
            <a:spLocks noGrp="1"/>
          </p:cNvSpPr>
          <p:nvPr>
            <p:ph type="body" idx="1"/>
          </p:nvPr>
        </p:nvSpPr>
        <p:spPr>
          <a:xfrm>
            <a:off x="6570575" y="1400125"/>
            <a:ext cx="4994700" cy="4798500"/>
          </a:xfrm>
          <a:prstGeom prst="rect">
            <a:avLst/>
          </a:prstGeom>
          <a:solidFill>
            <a:schemeClr val="lt1"/>
          </a:solidFill>
          <a:ln>
            <a:noFill/>
          </a:ln>
        </p:spPr>
        <p:txBody>
          <a:bodyPr spcFirstLastPara="1" wrap="square" lIns="91425" tIns="45700" rIns="91425" bIns="45700" anchor="t" anchorCtr="0">
            <a:normAutofit fontScale="92500"/>
          </a:bodyPr>
          <a:lstStyle/>
          <a:p>
            <a:pPr marL="0" marR="190500" lvl="0" indent="0" algn="just" rtl="0">
              <a:lnSpc>
                <a:spcPct val="115000"/>
              </a:lnSpc>
              <a:spcBef>
                <a:spcPts val="1100"/>
              </a:spcBef>
              <a:spcAft>
                <a:spcPts val="0"/>
              </a:spcAft>
              <a:buSzPct val="58942"/>
              <a:buNone/>
            </a:pPr>
            <a:endParaRPr sz="1866" b="1" dirty="0">
              <a:solidFill>
                <a:schemeClr val="dk1"/>
              </a:solidFill>
              <a:highlight>
                <a:srgbClr val="FFFFFF"/>
              </a:highlight>
              <a:latin typeface="Arial"/>
              <a:ea typeface="Arial"/>
              <a:cs typeface="Arial"/>
              <a:sym typeface="Arial"/>
            </a:endParaRPr>
          </a:p>
          <a:p>
            <a:pPr marL="0" marR="190500" lvl="0" indent="0" algn="just" rtl="0">
              <a:lnSpc>
                <a:spcPct val="115000"/>
              </a:lnSpc>
              <a:spcBef>
                <a:spcPts val="1100"/>
              </a:spcBef>
              <a:spcAft>
                <a:spcPts val="0"/>
              </a:spcAft>
              <a:buSzPct val="58942"/>
              <a:buNone/>
            </a:pPr>
            <a:r>
              <a:rPr lang="en-US" sz="1866" b="1" dirty="0">
                <a:solidFill>
                  <a:schemeClr val="dk1"/>
                </a:solidFill>
                <a:highlight>
                  <a:srgbClr val="FFFFFF"/>
                </a:highlight>
                <a:latin typeface="Arial"/>
                <a:ea typeface="Arial"/>
                <a:cs typeface="Arial"/>
                <a:sym typeface="Arial"/>
              </a:rPr>
              <a:t>From EDA, it is clear that the incidences of violence against women have been increasing. States like Madhya Pradesh, Uttar Pradesh and Bihar have deep rooted record of practicing such evil acts. It is also observed that with increase in one form of violence there is positive relation that the other forms are also practiced.</a:t>
            </a:r>
            <a:endParaRPr sz="1866" b="1" dirty="0">
              <a:solidFill>
                <a:schemeClr val="dk1"/>
              </a:solidFill>
              <a:highlight>
                <a:srgbClr val="FFFFFF"/>
              </a:highlight>
              <a:latin typeface="Arial"/>
              <a:ea typeface="Arial"/>
              <a:cs typeface="Arial"/>
              <a:sym typeface="Arial"/>
            </a:endParaRPr>
          </a:p>
          <a:p>
            <a:pPr marL="0" lvl="0" indent="0" algn="just" rtl="0">
              <a:spcBef>
                <a:spcPts val="2200"/>
              </a:spcBef>
              <a:spcAft>
                <a:spcPts val="0"/>
              </a:spcAft>
              <a:buSzPct val="58942"/>
              <a:buNone/>
            </a:pPr>
            <a:r>
              <a:rPr lang="en-US" sz="1866" b="1" dirty="0">
                <a:solidFill>
                  <a:schemeClr val="dk1"/>
                </a:solidFill>
                <a:highlight>
                  <a:srgbClr val="FFFFFF"/>
                </a:highlight>
                <a:latin typeface="Arial"/>
                <a:ea typeface="Arial"/>
                <a:cs typeface="Arial"/>
                <a:sym typeface="Arial"/>
              </a:rPr>
              <a:t>Above mentioned states are mostly poor and have low literacy rates. It is essential to generate social awareness as well as focus on economic development of such states</a:t>
            </a:r>
            <a:r>
              <a:rPr lang="en-US" sz="1316" b="1" dirty="0">
                <a:solidFill>
                  <a:schemeClr val="dk1"/>
                </a:solidFill>
                <a:latin typeface="Arial"/>
                <a:ea typeface="Arial"/>
                <a:cs typeface="Arial"/>
                <a:sym typeface="Arial"/>
              </a:rPr>
              <a:t>.</a:t>
            </a:r>
            <a:endParaRPr sz="1316" b="1" dirty="0">
              <a:solidFill>
                <a:schemeClr val="dk1"/>
              </a:solidFill>
              <a:latin typeface="Arial"/>
              <a:ea typeface="Arial"/>
              <a:cs typeface="Arial"/>
              <a:sym typeface="Arial"/>
            </a:endParaRPr>
          </a:p>
          <a:p>
            <a:pPr marL="0" lvl="0" indent="0" algn="l" rtl="0">
              <a:spcBef>
                <a:spcPts val="2200"/>
              </a:spcBef>
              <a:spcAft>
                <a:spcPts val="0"/>
              </a:spcAft>
              <a:buClr>
                <a:schemeClr val="dk1"/>
              </a:buClr>
              <a:buSzPct val="66666"/>
              <a:buFont typeface="Arial"/>
              <a:buNone/>
            </a:pPr>
            <a:endParaRPr sz="1650" b="1" dirty="0">
              <a:solidFill>
                <a:schemeClr val="dk1"/>
              </a:solidFill>
              <a:highlight>
                <a:srgbClr val="FFFFFF"/>
              </a:highlight>
              <a:latin typeface="Arial"/>
              <a:ea typeface="Arial"/>
              <a:cs typeface="Arial"/>
              <a:sym typeface="Arial"/>
            </a:endParaRPr>
          </a:p>
          <a:p>
            <a:pPr marL="342900" lvl="0" indent="-228600" algn="l" rtl="0">
              <a:spcBef>
                <a:spcPts val="0"/>
              </a:spcBef>
              <a:spcAft>
                <a:spcPts val="0"/>
              </a:spcAft>
              <a:buSzPct val="100000"/>
              <a:buNone/>
            </a:pPr>
            <a:endParaRPr dirty="0"/>
          </a:p>
        </p:txBody>
      </p:sp>
      <p:pic>
        <p:nvPicPr>
          <p:cNvPr id="370" name="Google Shape;370;p31"/>
          <p:cNvPicPr preferRelativeResize="0"/>
          <p:nvPr/>
        </p:nvPicPr>
        <p:blipFill>
          <a:blip r:embed="rId3">
            <a:alphaModFix/>
          </a:blip>
          <a:stretch>
            <a:fillRect/>
          </a:stretch>
        </p:blipFill>
        <p:spPr>
          <a:xfrm>
            <a:off x="170725" y="1400125"/>
            <a:ext cx="6119099" cy="4798500"/>
          </a:xfrm>
          <a:prstGeom prst="rect">
            <a:avLst/>
          </a:prstGeom>
          <a:noFill/>
          <a:ln>
            <a:noFill/>
          </a:ln>
        </p:spPr>
      </p:pic>
      <p:sp>
        <p:nvSpPr>
          <p:cNvPr id="371" name="Google Shape;371;p31"/>
          <p:cNvSpPr txBox="1">
            <a:spLocks noGrp="1"/>
          </p:cNvSpPr>
          <p:nvPr>
            <p:ph type="title"/>
          </p:nvPr>
        </p:nvSpPr>
        <p:spPr>
          <a:xfrm>
            <a:off x="1606875" y="208075"/>
            <a:ext cx="5123100" cy="1265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240"/>
              <a:buFont typeface="Century Gothic"/>
              <a:buNone/>
            </a:pPr>
            <a:r>
              <a:rPr lang="en-US" sz="2540"/>
              <a:t>Top states in terms of number of cases reported</a:t>
            </a:r>
            <a:r>
              <a:rPr lang="en-US" sz="3040"/>
              <a:t>.</a:t>
            </a:r>
            <a:endParaRPr sz="304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2"/>
          <p:cNvSpPr txBox="1">
            <a:spLocks noGrp="1"/>
          </p:cNvSpPr>
          <p:nvPr>
            <p:ph type="title"/>
          </p:nvPr>
        </p:nvSpPr>
        <p:spPr>
          <a:xfrm>
            <a:off x="2390650" y="282410"/>
            <a:ext cx="8911800" cy="1281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b="1">
                <a:solidFill>
                  <a:srgbClr val="168DBA"/>
                </a:solidFill>
              </a:rPr>
              <a:t>Model Training - Linear Regression Forecasting model</a:t>
            </a:r>
            <a:endParaRPr b="1"/>
          </a:p>
        </p:txBody>
      </p:sp>
      <p:sp>
        <p:nvSpPr>
          <p:cNvPr id="377" name="Google Shape;377;p32"/>
          <p:cNvSpPr txBox="1">
            <a:spLocks noGrp="1"/>
          </p:cNvSpPr>
          <p:nvPr>
            <p:ph type="body" idx="1"/>
          </p:nvPr>
        </p:nvSpPr>
        <p:spPr>
          <a:xfrm>
            <a:off x="2390650" y="1852225"/>
            <a:ext cx="9031500" cy="4934400"/>
          </a:xfrm>
          <a:prstGeom prst="rect">
            <a:avLst/>
          </a:prstGeom>
        </p:spPr>
        <p:txBody>
          <a:bodyPr spcFirstLastPara="1" wrap="square" lIns="91425" tIns="45700" rIns="91425" bIns="45700" anchor="t" anchorCtr="0">
            <a:noAutofit/>
          </a:bodyPr>
          <a:lstStyle/>
          <a:p>
            <a:pPr marL="457200" lvl="0" indent="-381000" algn="l" rtl="0">
              <a:lnSpc>
                <a:spcPct val="115000"/>
              </a:lnSpc>
              <a:spcBef>
                <a:spcPts val="0"/>
              </a:spcBef>
              <a:spcAft>
                <a:spcPts val="0"/>
              </a:spcAft>
              <a:buClr>
                <a:srgbClr val="3F3F3F"/>
              </a:buClr>
              <a:buSzPts val="2400"/>
              <a:buChar char="●"/>
            </a:pPr>
            <a:r>
              <a:rPr lang="en-US" sz="2400" b="1" dirty="0">
                <a:solidFill>
                  <a:srgbClr val="3F3F3F"/>
                </a:solidFill>
              </a:rPr>
              <a:t>Model is trained to forecast the crime rate for the next 2 years (2015 and 2016) for all the states</a:t>
            </a:r>
            <a:endParaRPr sz="2400" b="1" dirty="0"/>
          </a:p>
          <a:p>
            <a:pPr marL="457200" lvl="0" indent="-381000" algn="l" rtl="0">
              <a:lnSpc>
                <a:spcPct val="115000"/>
              </a:lnSpc>
              <a:spcBef>
                <a:spcPts val="0"/>
              </a:spcBef>
              <a:spcAft>
                <a:spcPts val="0"/>
              </a:spcAft>
              <a:buClr>
                <a:srgbClr val="3F3F3F"/>
              </a:buClr>
              <a:buSzPts val="2400"/>
              <a:buChar char="●"/>
            </a:pPr>
            <a:r>
              <a:rPr lang="en-US" sz="2400" b="1" dirty="0">
                <a:solidFill>
                  <a:srgbClr val="3F3F3F"/>
                </a:solidFill>
              </a:rPr>
              <a:t>For forecasting, the data has to be in time series pattern/ sequential pattern</a:t>
            </a:r>
            <a:endParaRPr sz="2400" b="1" dirty="0"/>
          </a:p>
          <a:p>
            <a:pPr marL="457200" lvl="0" indent="-381000" algn="l" rtl="0">
              <a:lnSpc>
                <a:spcPct val="115000"/>
              </a:lnSpc>
              <a:spcBef>
                <a:spcPts val="0"/>
              </a:spcBef>
              <a:spcAft>
                <a:spcPts val="0"/>
              </a:spcAft>
              <a:buClr>
                <a:srgbClr val="3F3F3F"/>
              </a:buClr>
              <a:buSzPts val="2400"/>
              <a:buChar char="●"/>
            </a:pPr>
            <a:r>
              <a:rPr lang="en-US" sz="2400" b="1" dirty="0">
                <a:solidFill>
                  <a:srgbClr val="3F3F3F"/>
                </a:solidFill>
              </a:rPr>
              <a:t>Here, for each state we have data from 2001 to 2014 i.e., 14 data points or time-series points</a:t>
            </a:r>
            <a:endParaRPr sz="2400" b="1" dirty="0"/>
          </a:p>
          <a:p>
            <a:pPr marL="457200" lvl="0" indent="-381000" algn="l" rtl="0">
              <a:lnSpc>
                <a:spcPct val="115000"/>
              </a:lnSpc>
              <a:spcBef>
                <a:spcPts val="0"/>
              </a:spcBef>
              <a:spcAft>
                <a:spcPts val="0"/>
              </a:spcAft>
              <a:buClr>
                <a:srgbClr val="3F3F3F"/>
              </a:buClr>
              <a:buSzPts val="2400"/>
              <a:buChar char="●"/>
            </a:pPr>
            <a:r>
              <a:rPr lang="en-US" sz="2400" b="1" dirty="0">
                <a:solidFill>
                  <a:srgbClr val="3F3F3F"/>
                </a:solidFill>
              </a:rPr>
              <a:t>For model training, the data is split into train and validation set</a:t>
            </a:r>
            <a:endParaRPr sz="2400" b="1" dirty="0"/>
          </a:p>
          <a:p>
            <a:pPr marL="457200" lvl="0" indent="-381000" algn="l" rtl="0">
              <a:lnSpc>
                <a:spcPct val="115000"/>
              </a:lnSpc>
              <a:spcBef>
                <a:spcPts val="0"/>
              </a:spcBef>
              <a:spcAft>
                <a:spcPts val="0"/>
              </a:spcAft>
              <a:buClr>
                <a:srgbClr val="3F3F3F"/>
              </a:buClr>
              <a:buSzPts val="2400"/>
              <a:buChar char="●"/>
            </a:pPr>
            <a:r>
              <a:rPr lang="en-US" sz="2400" b="1" dirty="0">
                <a:solidFill>
                  <a:srgbClr val="3F3F3F"/>
                </a:solidFill>
              </a:rPr>
              <a:t>Linear Regression forecasting model is used to forecast the crime rate of the states</a:t>
            </a:r>
            <a:endParaRPr sz="2400" b="1" dirty="0"/>
          </a:p>
          <a:p>
            <a:pPr marL="457200" lvl="0" indent="-381000" algn="l" rtl="0">
              <a:lnSpc>
                <a:spcPct val="115000"/>
              </a:lnSpc>
              <a:spcBef>
                <a:spcPts val="0"/>
              </a:spcBef>
              <a:spcAft>
                <a:spcPts val="0"/>
              </a:spcAft>
              <a:buClr>
                <a:srgbClr val="3F3F3F"/>
              </a:buClr>
              <a:buSzPts val="2400"/>
              <a:buChar char="●"/>
            </a:pPr>
            <a:r>
              <a:rPr lang="en-US" sz="2400" b="1" dirty="0">
                <a:solidFill>
                  <a:srgbClr val="3F3F3F"/>
                </a:solidFill>
              </a:rPr>
              <a:t>The error (RMSE) of quadratic regression model is 17.45</a:t>
            </a:r>
            <a:endParaRPr sz="2400" b="1" dirty="0">
              <a:solidFill>
                <a:srgbClr val="3F3F3F"/>
              </a:solidFill>
            </a:endParaRPr>
          </a:p>
          <a:p>
            <a:pPr marL="0" lvl="0" indent="0" algn="l" rtl="0">
              <a:spcBef>
                <a:spcPts val="1000"/>
              </a:spcBef>
              <a:spcAft>
                <a:spcPts val="0"/>
              </a:spcAft>
              <a:buNone/>
            </a:pPr>
            <a:endParaRPr sz="24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3"/>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endParaRPr/>
          </a:p>
        </p:txBody>
      </p:sp>
      <p:sp>
        <p:nvSpPr>
          <p:cNvPr id="383" name="Google Shape;383;p33"/>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1800"/>
              <a:buNone/>
            </a:pPr>
            <a:endParaRPr/>
          </a:p>
        </p:txBody>
      </p:sp>
      <p:pic>
        <p:nvPicPr>
          <p:cNvPr id="2" name="crimes against women prediction">
            <a:hlinkClick r:id="" action="ppaction://media"/>
            <a:extLst>
              <a:ext uri="{FF2B5EF4-FFF2-40B4-BE49-F238E27FC236}">
                <a16:creationId xmlns:a16="http://schemas.microsoft.com/office/drawing/2014/main" id="{DF5E16C4-6124-456C-A1C8-78F5F04DC53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6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4"/>
          <p:cNvSpPr txBox="1">
            <a:spLocks noGrp="1"/>
          </p:cNvSpPr>
          <p:nvPr>
            <p:ph type="title"/>
          </p:nvPr>
        </p:nvSpPr>
        <p:spPr>
          <a:xfrm>
            <a:off x="3757625" y="2645000"/>
            <a:ext cx="5057400" cy="27063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168DBA"/>
              </a:buClr>
              <a:buSzPts val="3600"/>
              <a:buFont typeface="Century Gothic"/>
              <a:buNone/>
            </a:pPr>
            <a:r>
              <a:rPr lang="en-US" sz="4100" b="1" dirty="0"/>
              <a:t>THANK YOU FOR YOUR TIME</a:t>
            </a:r>
            <a:endParaRPr sz="4100" b="1" dirty="0"/>
          </a:p>
          <a:p>
            <a:pPr marL="457200" lvl="0" indent="-330200" algn="ctr" rtl="0">
              <a:spcBef>
                <a:spcPts val="0"/>
              </a:spcBef>
              <a:spcAft>
                <a:spcPts val="0"/>
              </a:spcAft>
              <a:buClr>
                <a:srgbClr val="3F3F3F"/>
              </a:buClr>
              <a:buSzPts val="1600"/>
              <a:buChar char="-"/>
            </a:pPr>
            <a:endParaRPr sz="1600" b="1" dirty="0">
              <a:solidFill>
                <a:srgbClr val="3F3F3F"/>
              </a:solidFill>
            </a:endParaRPr>
          </a:p>
          <a:p>
            <a:pPr marL="457200" lvl="0" indent="-330200" algn="ctr" rtl="0">
              <a:spcBef>
                <a:spcPts val="0"/>
              </a:spcBef>
              <a:spcAft>
                <a:spcPts val="0"/>
              </a:spcAft>
              <a:buClr>
                <a:srgbClr val="3F3F3F"/>
              </a:buClr>
              <a:buSzPts val="1600"/>
              <a:buChar char="-"/>
            </a:pPr>
            <a:endParaRPr sz="1600" b="1" dirty="0">
              <a:solidFill>
                <a:srgbClr val="3F3F3F"/>
              </a:solidFill>
            </a:endParaRPr>
          </a:p>
          <a:p>
            <a:pPr marL="457200" lvl="0" indent="-330200" algn="ctr" rtl="0">
              <a:spcBef>
                <a:spcPts val="0"/>
              </a:spcBef>
              <a:spcAft>
                <a:spcPts val="0"/>
              </a:spcAft>
              <a:buClr>
                <a:srgbClr val="3F3F3F"/>
              </a:buClr>
              <a:buSzPts val="1600"/>
              <a:buChar char="-"/>
            </a:pPr>
            <a:endParaRPr sz="1600" b="1" dirty="0">
              <a:solidFill>
                <a:srgbClr val="3F3F3F"/>
              </a:solidFill>
            </a:endParaRPr>
          </a:p>
          <a:p>
            <a:pPr marL="457200" lvl="0" indent="0" algn="ctr" rtl="0">
              <a:spcBef>
                <a:spcPts val="0"/>
              </a:spcBef>
              <a:spcAft>
                <a:spcPts val="0"/>
              </a:spcAft>
              <a:buNone/>
            </a:pPr>
            <a:r>
              <a:rPr lang="en-US" sz="1600" b="1" dirty="0">
                <a:solidFill>
                  <a:srgbClr val="3F3F3F"/>
                </a:solidFill>
              </a:rPr>
              <a:t>Apache Team</a:t>
            </a:r>
            <a:endParaRPr sz="1600" b="1" dirty="0">
              <a:solidFill>
                <a:srgbClr val="3F3F3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C4DCE3"/>
            </a:gs>
          </a:gsLst>
          <a:lin ang="5400000" scaled="0"/>
        </a:gradFill>
        <a:effectLst/>
      </p:bgPr>
    </p:bg>
    <p:spTree>
      <p:nvGrpSpPr>
        <p:cNvPr id="1" name="Shape 209"/>
        <p:cNvGrpSpPr/>
        <p:nvPr/>
      </p:nvGrpSpPr>
      <p:grpSpPr>
        <a:xfrm>
          <a:off x="0" y="0"/>
          <a:ext cx="0" cy="0"/>
          <a:chOff x="0" y="0"/>
          <a:chExt cx="0" cy="0"/>
        </a:xfrm>
      </p:grpSpPr>
      <p:sp>
        <p:nvSpPr>
          <p:cNvPr id="210" name="Google Shape;210;p21"/>
          <p:cNvSpPr/>
          <p:nvPr/>
        </p:nvSpPr>
        <p:spPr>
          <a:xfrm>
            <a:off x="1" y="0"/>
            <a:ext cx="4059079"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11" name="Google Shape;211;p21"/>
          <p:cNvSpPr txBox="1">
            <a:spLocks noGrp="1"/>
          </p:cNvSpPr>
          <p:nvPr>
            <p:ph type="title"/>
          </p:nvPr>
        </p:nvSpPr>
        <p:spPr>
          <a:xfrm>
            <a:off x="1382900" y="2555386"/>
            <a:ext cx="2454000" cy="1763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3200"/>
              <a:buFont typeface="Century Gothic"/>
              <a:buNone/>
            </a:pPr>
            <a:r>
              <a:rPr lang="en-US" sz="3200" b="1" dirty="0">
                <a:solidFill>
                  <a:schemeClr val="lt1"/>
                </a:solidFill>
              </a:rPr>
              <a:t>Apache Team Members</a:t>
            </a:r>
            <a:endParaRPr b="1" dirty="0"/>
          </a:p>
        </p:txBody>
      </p:sp>
      <p:sp>
        <p:nvSpPr>
          <p:cNvPr id="212" name="Google Shape;212;p21"/>
          <p:cNvSpPr/>
          <p:nvPr/>
        </p:nvSpPr>
        <p:spPr>
          <a:xfrm rot="10800000" flipH="1">
            <a:off x="-159" y="3179901"/>
            <a:ext cx="1098194" cy="514066"/>
          </a:xfrm>
          <a:custGeom>
            <a:avLst/>
            <a:gdLst/>
            <a:ahLst/>
            <a:cxnLst/>
            <a:rect l="l" t="t" r="r" b="b"/>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1"/>
          <p:cNvSpPr/>
          <p:nvPr/>
        </p:nvSpPr>
        <p:spPr>
          <a:xfrm>
            <a:off x="4795736" y="0"/>
            <a:ext cx="7396264" cy="6858000"/>
          </a:xfrm>
          <a:prstGeom prst="rect">
            <a:avLst/>
          </a:prstGeom>
          <a:gradFill>
            <a:gsLst>
              <a:gs pos="0">
                <a:srgbClr val="FFFFFF"/>
              </a:gs>
              <a:gs pos="100000">
                <a:srgbClr val="C4DCE3"/>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14" name="Google Shape;214;p21"/>
          <p:cNvSpPr txBox="1">
            <a:spLocks noGrp="1"/>
          </p:cNvSpPr>
          <p:nvPr>
            <p:ph type="body" idx="1"/>
          </p:nvPr>
        </p:nvSpPr>
        <p:spPr>
          <a:xfrm>
            <a:off x="4706575" y="-75"/>
            <a:ext cx="6798000" cy="6858000"/>
          </a:xfrm>
          <a:prstGeom prst="rect">
            <a:avLst/>
          </a:prstGeom>
          <a:noFill/>
          <a:ln>
            <a:noFill/>
          </a:ln>
        </p:spPr>
        <p:txBody>
          <a:bodyPr spcFirstLastPara="1" wrap="square" lIns="91425" tIns="45700" rIns="91425" bIns="45700" anchor="ctr" anchorCtr="0">
            <a:normAutofit/>
          </a:bodyPr>
          <a:lstStyle/>
          <a:p>
            <a:pPr lvl="0" algn="l" rtl="0">
              <a:spcBef>
                <a:spcPts val="0"/>
              </a:spcBef>
              <a:spcAft>
                <a:spcPts val="0"/>
              </a:spcAft>
              <a:buSzPts val="1800"/>
              <a:buFont typeface="Courier New" panose="02070309020205020404" pitchFamily="49" charset="0"/>
              <a:buChar char="o"/>
            </a:pPr>
            <a:r>
              <a:rPr lang="en-US" b="1" dirty="0"/>
              <a:t>Tomisin Oluwasile 				PL</a:t>
            </a:r>
            <a:endParaRPr b="1" dirty="0"/>
          </a:p>
          <a:p>
            <a:pPr lvl="0" algn="l" rtl="0">
              <a:spcBef>
                <a:spcPts val="0"/>
              </a:spcBef>
              <a:spcAft>
                <a:spcPts val="0"/>
              </a:spcAft>
              <a:buSzPts val="1800"/>
              <a:buFont typeface="Courier New" panose="02070309020205020404" pitchFamily="49" charset="0"/>
              <a:buChar char="o"/>
            </a:pPr>
            <a:r>
              <a:rPr lang="en-US" b="1" dirty="0" err="1"/>
              <a:t>Krish</a:t>
            </a:r>
            <a:r>
              <a:rPr lang="en-US" b="1" dirty="0"/>
              <a:t> </a:t>
            </a:r>
            <a:r>
              <a:rPr lang="en-US" b="1" dirty="0" err="1"/>
              <a:t>Panchigar</a:t>
            </a:r>
            <a:r>
              <a:rPr lang="en-US" b="1" dirty="0"/>
              <a:t>				APL</a:t>
            </a:r>
            <a:endParaRPr b="1" dirty="0"/>
          </a:p>
          <a:p>
            <a:pPr lvl="0" algn="l" rtl="0">
              <a:spcBef>
                <a:spcPts val="0"/>
              </a:spcBef>
              <a:spcAft>
                <a:spcPts val="0"/>
              </a:spcAft>
              <a:buSzPts val="1800"/>
              <a:buFont typeface="Courier New" panose="02070309020205020404" pitchFamily="49" charset="0"/>
              <a:buChar char="o"/>
            </a:pPr>
            <a:r>
              <a:rPr lang="en-US" b="1" dirty="0"/>
              <a:t>Udoh </a:t>
            </a:r>
            <a:r>
              <a:rPr lang="en-US" b="1" dirty="0" err="1"/>
              <a:t>Chigozie</a:t>
            </a:r>
            <a:r>
              <a:rPr lang="en-US" b="1" dirty="0"/>
              <a:t> 	 			QA</a:t>
            </a:r>
            <a:endParaRPr b="1" dirty="0"/>
          </a:p>
          <a:p>
            <a:pPr lvl="0" algn="l" rtl="0">
              <a:spcBef>
                <a:spcPts val="0"/>
              </a:spcBef>
              <a:spcAft>
                <a:spcPts val="0"/>
              </a:spcAft>
              <a:buSzPts val="1800"/>
              <a:buFont typeface="Courier New" panose="02070309020205020404" pitchFamily="49" charset="0"/>
              <a:buChar char="o"/>
            </a:pPr>
            <a:r>
              <a:rPr lang="en-US" b="1" dirty="0" err="1"/>
              <a:t>Abdulquddus</a:t>
            </a:r>
            <a:r>
              <a:rPr lang="en-US" b="1" dirty="0"/>
              <a:t> </a:t>
            </a:r>
            <a:r>
              <a:rPr lang="en-US" b="1" dirty="0" err="1"/>
              <a:t>Ajibade</a:t>
            </a:r>
            <a:endParaRPr b="1" dirty="0"/>
          </a:p>
          <a:p>
            <a:pPr lvl="0" algn="l" rtl="0">
              <a:spcBef>
                <a:spcPts val="0"/>
              </a:spcBef>
              <a:spcAft>
                <a:spcPts val="0"/>
              </a:spcAft>
              <a:buSzPts val="1800"/>
              <a:buFont typeface="Courier New" panose="02070309020205020404" pitchFamily="49" charset="0"/>
              <a:buChar char="o"/>
            </a:pPr>
            <a:r>
              <a:rPr lang="en-US" b="1" dirty="0" err="1"/>
              <a:t>Adedolapo</a:t>
            </a:r>
            <a:r>
              <a:rPr lang="en-US" b="1" dirty="0"/>
              <a:t> </a:t>
            </a:r>
            <a:r>
              <a:rPr lang="en-US" b="1" dirty="0" err="1"/>
              <a:t>Akinjagunla</a:t>
            </a:r>
            <a:endParaRPr b="1" dirty="0"/>
          </a:p>
          <a:p>
            <a:pPr lvl="0" algn="l" rtl="0">
              <a:spcBef>
                <a:spcPts val="0"/>
              </a:spcBef>
              <a:spcAft>
                <a:spcPts val="0"/>
              </a:spcAft>
              <a:buSzPts val="1800"/>
              <a:buFont typeface="Courier New" panose="02070309020205020404" pitchFamily="49" charset="0"/>
              <a:buChar char="o"/>
            </a:pPr>
            <a:r>
              <a:rPr lang="en-US" b="1" dirty="0"/>
              <a:t>Ahmed Mohammed </a:t>
            </a:r>
            <a:r>
              <a:rPr lang="en-US" b="1" dirty="0" err="1"/>
              <a:t>Alsayed</a:t>
            </a:r>
            <a:r>
              <a:rPr lang="en-US" b="1" dirty="0"/>
              <a:t> Ibrahim</a:t>
            </a:r>
            <a:endParaRPr b="1" dirty="0"/>
          </a:p>
          <a:p>
            <a:pPr lvl="0" algn="l" rtl="0">
              <a:spcBef>
                <a:spcPts val="0"/>
              </a:spcBef>
              <a:spcAft>
                <a:spcPts val="0"/>
              </a:spcAft>
              <a:buSzPts val="1800"/>
              <a:buFont typeface="Courier New" panose="02070309020205020404" pitchFamily="49" charset="0"/>
              <a:buChar char="o"/>
            </a:pPr>
            <a:r>
              <a:rPr lang="en-US" b="1" dirty="0" err="1"/>
              <a:t>Annine</a:t>
            </a:r>
            <a:r>
              <a:rPr lang="en-US" b="1" dirty="0"/>
              <a:t> </a:t>
            </a:r>
            <a:r>
              <a:rPr lang="en-US" b="1" dirty="0" err="1"/>
              <a:t>Duclaire</a:t>
            </a:r>
            <a:r>
              <a:rPr lang="en-US" b="1" dirty="0"/>
              <a:t> KENNE</a:t>
            </a:r>
            <a:endParaRPr b="1" dirty="0"/>
          </a:p>
          <a:p>
            <a:pPr lvl="0" algn="l" rtl="0">
              <a:spcBef>
                <a:spcPts val="0"/>
              </a:spcBef>
              <a:spcAft>
                <a:spcPts val="0"/>
              </a:spcAft>
              <a:buSzPts val="1800"/>
              <a:buFont typeface="Courier New" panose="02070309020205020404" pitchFamily="49" charset="0"/>
              <a:buChar char="o"/>
            </a:pPr>
            <a:r>
              <a:rPr lang="en-US" b="1" dirty="0"/>
              <a:t>Anshul Goel</a:t>
            </a:r>
            <a:endParaRPr b="1" dirty="0"/>
          </a:p>
          <a:p>
            <a:pPr lvl="0" algn="l" rtl="0">
              <a:spcBef>
                <a:spcPts val="0"/>
              </a:spcBef>
              <a:spcAft>
                <a:spcPts val="0"/>
              </a:spcAft>
              <a:buSzPts val="1800"/>
              <a:buFont typeface="Courier New" panose="02070309020205020404" pitchFamily="49" charset="0"/>
              <a:buChar char="o"/>
            </a:pPr>
            <a:r>
              <a:rPr lang="en-US" b="1" dirty="0" err="1"/>
              <a:t>Chigozie</a:t>
            </a:r>
            <a:r>
              <a:rPr lang="en-US" b="1" dirty="0"/>
              <a:t> Udoh</a:t>
            </a:r>
            <a:endParaRPr b="1" dirty="0"/>
          </a:p>
          <a:p>
            <a:pPr lvl="0" algn="l" rtl="0">
              <a:spcBef>
                <a:spcPts val="0"/>
              </a:spcBef>
              <a:spcAft>
                <a:spcPts val="0"/>
              </a:spcAft>
              <a:buSzPts val="1800"/>
              <a:buFont typeface="Courier New" panose="02070309020205020404" pitchFamily="49" charset="0"/>
              <a:buChar char="o"/>
            </a:pPr>
            <a:r>
              <a:rPr lang="en-US" b="1" dirty="0"/>
              <a:t>Esther Ajayi</a:t>
            </a:r>
            <a:endParaRPr b="1" dirty="0"/>
          </a:p>
          <a:p>
            <a:pPr lvl="0" algn="l" rtl="0">
              <a:spcBef>
                <a:spcPts val="0"/>
              </a:spcBef>
              <a:spcAft>
                <a:spcPts val="0"/>
              </a:spcAft>
              <a:buSzPts val="1800"/>
              <a:buFont typeface="Courier New" panose="02070309020205020404" pitchFamily="49" charset="0"/>
              <a:buChar char="o"/>
            </a:pPr>
            <a:r>
              <a:rPr lang="en-US" b="1" dirty="0" err="1"/>
              <a:t>Fayokunmi</a:t>
            </a:r>
            <a:r>
              <a:rPr lang="en-US" b="1" dirty="0"/>
              <a:t> </a:t>
            </a:r>
            <a:r>
              <a:rPr lang="en-US" b="1" dirty="0" err="1"/>
              <a:t>Somoye</a:t>
            </a:r>
            <a:endParaRPr b="1" dirty="0"/>
          </a:p>
          <a:p>
            <a:pPr lvl="0" algn="l" rtl="0">
              <a:spcBef>
                <a:spcPts val="0"/>
              </a:spcBef>
              <a:spcAft>
                <a:spcPts val="0"/>
              </a:spcAft>
              <a:buSzPts val="1800"/>
              <a:buFont typeface="Courier New" panose="02070309020205020404" pitchFamily="49" charset="0"/>
              <a:buChar char="o"/>
            </a:pPr>
            <a:r>
              <a:rPr lang="en-US" b="1" dirty="0"/>
              <a:t>Godson </a:t>
            </a:r>
            <a:r>
              <a:rPr lang="en-US" b="1" dirty="0" err="1"/>
              <a:t>Ebenuwa</a:t>
            </a:r>
            <a:endParaRPr b="1" dirty="0"/>
          </a:p>
          <a:p>
            <a:pPr lvl="0" algn="l" rtl="0">
              <a:spcBef>
                <a:spcPts val="0"/>
              </a:spcBef>
              <a:spcAft>
                <a:spcPts val="0"/>
              </a:spcAft>
              <a:buSzPts val="1800"/>
              <a:buFont typeface="Courier New" panose="02070309020205020404" pitchFamily="49" charset="0"/>
              <a:buChar char="o"/>
            </a:pPr>
            <a:r>
              <a:rPr lang="en-US" b="1" dirty="0"/>
              <a:t>Harsh </a:t>
            </a:r>
            <a:r>
              <a:rPr lang="en-US" b="1" dirty="0" err="1"/>
              <a:t>Savaliya</a:t>
            </a:r>
            <a:endParaRPr b="1" dirty="0"/>
          </a:p>
          <a:p>
            <a:pPr lvl="0" algn="l" rtl="0">
              <a:spcBef>
                <a:spcPts val="0"/>
              </a:spcBef>
              <a:spcAft>
                <a:spcPts val="0"/>
              </a:spcAft>
              <a:buSzPts val="1800"/>
              <a:buFont typeface="Courier New" panose="02070309020205020404" pitchFamily="49" charset="0"/>
              <a:buChar char="o"/>
            </a:pPr>
            <a:r>
              <a:rPr lang="en-US" b="1" dirty="0" err="1"/>
              <a:t>Krish</a:t>
            </a:r>
            <a:r>
              <a:rPr lang="en-US" b="1" dirty="0"/>
              <a:t> </a:t>
            </a:r>
            <a:r>
              <a:rPr lang="en-US" b="1" dirty="0" err="1"/>
              <a:t>Panchigar</a:t>
            </a:r>
            <a:endParaRPr b="1" dirty="0"/>
          </a:p>
          <a:p>
            <a:pPr lvl="0" algn="l" rtl="0">
              <a:spcBef>
                <a:spcPts val="0"/>
              </a:spcBef>
              <a:spcAft>
                <a:spcPts val="0"/>
              </a:spcAft>
              <a:buSzPts val="1800"/>
              <a:buFont typeface="Courier New" panose="02070309020205020404" pitchFamily="49" charset="0"/>
              <a:buChar char="o"/>
            </a:pPr>
            <a:r>
              <a:rPr lang="en-US" b="1" dirty="0"/>
              <a:t>Mariam Bello</a:t>
            </a:r>
            <a:endParaRPr b="1" dirty="0"/>
          </a:p>
          <a:p>
            <a:pPr lvl="0" algn="l" rtl="0">
              <a:spcBef>
                <a:spcPts val="0"/>
              </a:spcBef>
              <a:spcAft>
                <a:spcPts val="0"/>
              </a:spcAft>
              <a:buSzPts val="1800"/>
              <a:buFont typeface="Courier New" panose="02070309020205020404" pitchFamily="49" charset="0"/>
              <a:buChar char="o"/>
            </a:pPr>
            <a:r>
              <a:rPr lang="en-US" b="1" dirty="0"/>
              <a:t>Mohammed Zaid </a:t>
            </a:r>
            <a:r>
              <a:rPr lang="en-US" b="1" dirty="0" err="1"/>
              <a:t>Habibulla</a:t>
            </a:r>
            <a:endParaRPr b="1" dirty="0"/>
          </a:p>
          <a:p>
            <a:pPr lvl="0" algn="l" rtl="0">
              <a:spcBef>
                <a:spcPts val="0"/>
              </a:spcBef>
              <a:spcAft>
                <a:spcPts val="0"/>
              </a:spcAft>
              <a:buSzPts val="1800"/>
              <a:buFont typeface="Courier New" panose="02070309020205020404" pitchFamily="49" charset="0"/>
              <a:buChar char="o"/>
            </a:pPr>
            <a:r>
              <a:rPr lang="en-US" b="1" dirty="0" err="1"/>
              <a:t>Samyak</a:t>
            </a:r>
            <a:r>
              <a:rPr lang="en-US" b="1" dirty="0"/>
              <a:t> Zaveri</a:t>
            </a:r>
            <a:endParaRPr b="1" dirty="0"/>
          </a:p>
          <a:p>
            <a:pPr lvl="0" algn="l" rtl="0">
              <a:spcBef>
                <a:spcPts val="0"/>
              </a:spcBef>
              <a:spcAft>
                <a:spcPts val="0"/>
              </a:spcAft>
              <a:buSzPts val="1800"/>
              <a:buFont typeface="Courier New" panose="02070309020205020404" pitchFamily="49" charset="0"/>
              <a:buChar char="o"/>
            </a:pPr>
            <a:r>
              <a:rPr lang="en-US" b="1" dirty="0"/>
              <a:t>Tomisin Oluwasile</a:t>
            </a:r>
            <a:endParaRPr b="1" dirty="0"/>
          </a:p>
          <a:p>
            <a:pPr lvl="0" algn="l" rtl="0">
              <a:spcBef>
                <a:spcPts val="0"/>
              </a:spcBef>
              <a:spcAft>
                <a:spcPts val="0"/>
              </a:spcAft>
              <a:buSzPts val="1800"/>
              <a:buFont typeface="Courier New" panose="02070309020205020404" pitchFamily="49" charset="0"/>
              <a:buChar char="o"/>
            </a:pPr>
            <a:r>
              <a:rPr lang="en-US" b="1" dirty="0"/>
              <a:t>Ysabel </a:t>
            </a:r>
            <a:r>
              <a:rPr lang="en-US" b="1" dirty="0" err="1"/>
              <a:t>Katchy</a:t>
            </a:r>
            <a:endParaRPr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C4DCE3"/>
            </a:gs>
          </a:gsLst>
          <a:lin ang="5400000" scaled="0"/>
        </a:gradFill>
        <a:effectLst/>
      </p:bgPr>
    </p:bg>
    <p:spTree>
      <p:nvGrpSpPr>
        <p:cNvPr id="1" name="Shape 218"/>
        <p:cNvGrpSpPr/>
        <p:nvPr/>
      </p:nvGrpSpPr>
      <p:grpSpPr>
        <a:xfrm>
          <a:off x="0" y="0"/>
          <a:ext cx="0" cy="0"/>
          <a:chOff x="0" y="0"/>
          <a:chExt cx="0" cy="0"/>
        </a:xfrm>
      </p:grpSpPr>
      <p:grpSp>
        <p:nvGrpSpPr>
          <p:cNvPr id="219" name="Google Shape;219;p22"/>
          <p:cNvGrpSpPr/>
          <p:nvPr/>
        </p:nvGrpSpPr>
        <p:grpSpPr>
          <a:xfrm>
            <a:off x="9" y="228600"/>
            <a:ext cx="2851523" cy="6638625"/>
            <a:chOff x="2487613" y="285750"/>
            <a:chExt cx="2428875" cy="5654676"/>
          </a:xfrm>
        </p:grpSpPr>
        <p:sp>
          <p:nvSpPr>
            <p:cNvPr id="220" name="Google Shape;220;p22"/>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22"/>
          <p:cNvGrpSpPr/>
          <p:nvPr/>
        </p:nvGrpSpPr>
        <p:grpSpPr>
          <a:xfrm>
            <a:off x="27224" y="157"/>
            <a:ext cx="2356675" cy="6853096"/>
            <a:chOff x="6627813" y="195610"/>
            <a:chExt cx="1952625" cy="5678141"/>
          </a:xfrm>
        </p:grpSpPr>
        <p:sp>
          <p:nvSpPr>
            <p:cNvPr id="233" name="Google Shape;233;p22"/>
            <p:cNvSpPr/>
            <p:nvPr/>
          </p:nvSpPr>
          <p:spPr>
            <a:xfrm>
              <a:off x="6627813" y="195610"/>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22"/>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7620" y="-1"/>
            <a:ext cx="12207240" cy="6858001"/>
          </a:xfrm>
          <a:prstGeom prst="rect">
            <a:avLst/>
          </a:prstGeom>
          <a:gradFill>
            <a:gsLst>
              <a:gs pos="0">
                <a:srgbClr val="FFFFFF"/>
              </a:gs>
              <a:gs pos="100000">
                <a:srgbClr val="C4DCE3"/>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48" name="Google Shape;248;p22"/>
          <p:cNvSpPr/>
          <p:nvPr/>
        </p:nvSpPr>
        <p:spPr>
          <a:xfrm>
            <a:off x="-1" y="0"/>
            <a:ext cx="8229600" cy="6858000"/>
          </a:xfrm>
          <a:prstGeom prst="rect">
            <a:avLst/>
          </a:prstGeom>
          <a:solidFill>
            <a:srgbClr val="172934">
              <a:alpha val="8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9" name="Google Shape;249;p22"/>
          <p:cNvPicPr preferRelativeResize="0">
            <a:picLocks noGrp="1"/>
          </p:cNvPicPr>
          <p:nvPr>
            <p:ph type="body" idx="1"/>
          </p:nvPr>
        </p:nvPicPr>
        <p:blipFill rotWithShape="1">
          <a:blip r:embed="rId3">
            <a:alphaModFix/>
          </a:blip>
          <a:srcRect l="37597" r="23980"/>
          <a:stretch/>
        </p:blipFill>
        <p:spPr>
          <a:xfrm>
            <a:off x="8229598" y="10"/>
            <a:ext cx="3962401" cy="6857990"/>
          </a:xfrm>
          <a:prstGeom prst="rect">
            <a:avLst/>
          </a:prstGeom>
          <a:noFill/>
          <a:ln>
            <a:noFill/>
          </a:ln>
        </p:spPr>
      </p:pic>
      <p:sp>
        <p:nvSpPr>
          <p:cNvPr id="250" name="Google Shape;250;p22"/>
          <p:cNvSpPr/>
          <p:nvPr/>
        </p:nvSpPr>
        <p:spPr>
          <a:xfrm>
            <a:off x="1" y="659027"/>
            <a:ext cx="9042690" cy="1035152"/>
          </a:xfrm>
          <a:custGeom>
            <a:avLst/>
            <a:gdLst/>
            <a:ahLst/>
            <a:cxnLst/>
            <a:rect l="l" t="t" r="r" b="b"/>
            <a:pathLst>
              <a:path w="1902" h="163" extrusionOk="0">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251" name="Google Shape;251;p22"/>
          <p:cNvSpPr txBox="1">
            <a:spLocks noGrp="1"/>
          </p:cNvSpPr>
          <p:nvPr>
            <p:ph type="title"/>
          </p:nvPr>
        </p:nvSpPr>
        <p:spPr>
          <a:xfrm>
            <a:off x="541867" y="787400"/>
            <a:ext cx="7145866" cy="77893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EFFFF"/>
              </a:buClr>
              <a:buSzPts val="3200"/>
              <a:buFont typeface="Century Gothic"/>
              <a:buNone/>
            </a:pPr>
            <a:r>
              <a:rPr lang="en-US" sz="3200">
                <a:solidFill>
                  <a:srgbClr val="FEFFFF"/>
                </a:solidFill>
              </a:rPr>
              <a:t>Problem Statement</a:t>
            </a:r>
            <a:endParaRPr/>
          </a:p>
        </p:txBody>
      </p:sp>
      <p:grpSp>
        <p:nvGrpSpPr>
          <p:cNvPr id="252" name="Google Shape;252;p22"/>
          <p:cNvGrpSpPr/>
          <p:nvPr/>
        </p:nvGrpSpPr>
        <p:grpSpPr>
          <a:xfrm>
            <a:off x="541866" y="2149001"/>
            <a:ext cx="7145867" cy="3645219"/>
            <a:chOff x="0" y="117001"/>
            <a:chExt cx="7145867" cy="3645219"/>
          </a:xfrm>
        </p:grpSpPr>
        <p:sp>
          <p:nvSpPr>
            <p:cNvPr id="253" name="Google Shape;253;p22"/>
            <p:cNvSpPr/>
            <p:nvPr/>
          </p:nvSpPr>
          <p:spPr>
            <a:xfrm>
              <a:off x="0" y="117001"/>
              <a:ext cx="7145867" cy="1174753"/>
            </a:xfrm>
            <a:prstGeom prst="roundRect">
              <a:avLst>
                <a:gd name="adj" fmla="val 16667"/>
              </a:avLst>
            </a:prstGeom>
            <a:solidFill>
              <a:schemeClr val="accent1"/>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txBox="1"/>
            <p:nvPr/>
          </p:nvSpPr>
          <p:spPr>
            <a:xfrm>
              <a:off x="57347" y="174348"/>
              <a:ext cx="7031173" cy="1060059"/>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Century Gothic"/>
                <a:buNone/>
              </a:pPr>
              <a:r>
                <a:rPr lang="en-US" sz="2100">
                  <a:solidFill>
                    <a:schemeClr val="lt1"/>
                  </a:solidFill>
                  <a:latin typeface="Century Gothic"/>
                  <a:ea typeface="Century Gothic"/>
                  <a:cs typeface="Century Gothic"/>
                  <a:sym typeface="Century Gothic"/>
                </a:rPr>
                <a:t>Crime against women could be verbal, physical or sexual abuse usually perpetrated by a man.</a:t>
              </a:r>
              <a:endParaRPr/>
            </a:p>
          </p:txBody>
        </p:sp>
        <p:sp>
          <p:nvSpPr>
            <p:cNvPr id="255" name="Google Shape;255;p22"/>
            <p:cNvSpPr/>
            <p:nvPr/>
          </p:nvSpPr>
          <p:spPr>
            <a:xfrm>
              <a:off x="0" y="1352234"/>
              <a:ext cx="7145867" cy="1174753"/>
            </a:xfrm>
            <a:prstGeom prst="roundRect">
              <a:avLst>
                <a:gd name="adj" fmla="val 16667"/>
              </a:avLst>
            </a:prstGeom>
            <a:solidFill>
              <a:schemeClr val="accent1"/>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txBox="1"/>
            <p:nvPr/>
          </p:nvSpPr>
          <p:spPr>
            <a:xfrm>
              <a:off x="57347" y="1409581"/>
              <a:ext cx="7031173" cy="1060059"/>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Century Gothic"/>
                <a:buNone/>
              </a:pPr>
              <a:r>
                <a:rPr lang="en-US" sz="2100">
                  <a:solidFill>
                    <a:schemeClr val="lt1"/>
                  </a:solidFill>
                  <a:latin typeface="Century Gothic"/>
                  <a:ea typeface="Century Gothic"/>
                  <a:cs typeface="Century Gothic"/>
                  <a:sym typeface="Century Gothic"/>
                </a:rPr>
                <a:t>Some common forms of these crimes against women include rape, domestic abuse, abduction, dowry related deaths, forced prostitution and so on.</a:t>
              </a:r>
              <a:endParaRPr/>
            </a:p>
          </p:txBody>
        </p:sp>
        <p:sp>
          <p:nvSpPr>
            <p:cNvPr id="257" name="Google Shape;257;p22"/>
            <p:cNvSpPr/>
            <p:nvPr/>
          </p:nvSpPr>
          <p:spPr>
            <a:xfrm>
              <a:off x="0" y="2587467"/>
              <a:ext cx="7145867" cy="1174753"/>
            </a:xfrm>
            <a:prstGeom prst="roundRect">
              <a:avLst>
                <a:gd name="adj" fmla="val 16667"/>
              </a:avLst>
            </a:prstGeom>
            <a:solidFill>
              <a:schemeClr val="accent1"/>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p:nvPr/>
          </p:nvSpPr>
          <p:spPr>
            <a:xfrm>
              <a:off x="57347" y="2644814"/>
              <a:ext cx="7031173" cy="1060059"/>
            </a:xfrm>
            <a:prstGeom prst="rect">
              <a:avLst/>
            </a:prstGeom>
            <a:noFill/>
            <a:ln w="9525" cap="flat" cmpd="sng">
              <a:solidFill>
                <a:schemeClr val="dk1"/>
              </a:solidFill>
              <a:prstDash val="solid"/>
              <a:round/>
              <a:headEnd type="none" w="sm" len="sm"/>
              <a:tailEnd type="none" w="sm" len="sm"/>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Century Gothic"/>
                <a:buNone/>
              </a:pPr>
              <a:r>
                <a:rPr lang="en-US" sz="2100">
                  <a:solidFill>
                    <a:schemeClr val="lt1"/>
                  </a:solidFill>
                  <a:latin typeface="Century Gothic"/>
                  <a:ea typeface="Century Gothic"/>
                  <a:cs typeface="Century Gothic"/>
                  <a:sym typeface="Century Gothic"/>
                </a:rPr>
                <a:t>This project designs a model that addresses the issue of crime against women in India and predicts the rate of increase of these crimes</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2592925" y="1266535"/>
            <a:ext cx="8911800" cy="128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en-US" sz="4400" b="1"/>
              <a:t>Process Flow</a:t>
            </a:r>
            <a:endParaRPr sz="4400" b="1"/>
          </a:p>
        </p:txBody>
      </p:sp>
      <p:grpSp>
        <p:nvGrpSpPr>
          <p:cNvPr id="264" name="Google Shape;264;p23"/>
          <p:cNvGrpSpPr/>
          <p:nvPr/>
        </p:nvGrpSpPr>
        <p:grpSpPr>
          <a:xfrm>
            <a:off x="969151" y="2947125"/>
            <a:ext cx="10535927" cy="1802803"/>
            <a:chOff x="19252" y="1211087"/>
            <a:chExt cx="9323004" cy="1363694"/>
          </a:xfrm>
        </p:grpSpPr>
        <p:sp>
          <p:nvSpPr>
            <p:cNvPr id="265" name="Google Shape;265;p23"/>
            <p:cNvSpPr/>
            <p:nvPr/>
          </p:nvSpPr>
          <p:spPr>
            <a:xfrm>
              <a:off x="97302" y="1700619"/>
              <a:ext cx="1373685" cy="45269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txBox="1"/>
            <p:nvPr/>
          </p:nvSpPr>
          <p:spPr>
            <a:xfrm>
              <a:off x="97298" y="1531945"/>
              <a:ext cx="1373700" cy="688800"/>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chemeClr val="dk1"/>
                </a:buClr>
                <a:buSzPts val="1400"/>
                <a:buFont typeface="Century Gothic"/>
                <a:buNone/>
              </a:pPr>
              <a:r>
                <a:rPr lang="en-US" sz="2200" b="1">
                  <a:solidFill>
                    <a:schemeClr val="dk1"/>
                  </a:solidFill>
                  <a:latin typeface="Century Gothic"/>
                  <a:ea typeface="Century Gothic"/>
                  <a:cs typeface="Century Gothic"/>
                  <a:sym typeface="Century Gothic"/>
                </a:rPr>
                <a:t>Data Acquisition</a:t>
              </a:r>
              <a:endParaRPr sz="2200" b="1"/>
            </a:p>
          </p:txBody>
        </p:sp>
        <p:sp>
          <p:nvSpPr>
            <p:cNvPr id="267" name="Google Shape;267;p23"/>
            <p:cNvSpPr/>
            <p:nvPr/>
          </p:nvSpPr>
          <p:spPr>
            <a:xfrm>
              <a:off x="95741" y="1562938"/>
              <a:ext cx="109270" cy="109270"/>
            </a:xfrm>
            <a:prstGeom prst="ellipse">
              <a:avLst/>
            </a:prstGeom>
            <a:solidFill>
              <a:srgbClr val="1B4069"/>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172231" y="1409959"/>
              <a:ext cx="109270" cy="109270"/>
            </a:xfrm>
            <a:prstGeom prst="ellipse">
              <a:avLst/>
            </a:prstGeom>
            <a:solidFill>
              <a:srgbClr val="224A7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355805" y="1440555"/>
              <a:ext cx="171710" cy="171710"/>
            </a:xfrm>
            <a:prstGeom prst="ellipse">
              <a:avLst/>
            </a:prstGeom>
            <a:solidFill>
              <a:srgbClr val="2D558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508784" y="1272279"/>
              <a:ext cx="109270" cy="109270"/>
            </a:xfrm>
            <a:prstGeom prst="ellipse">
              <a:avLst/>
            </a:prstGeom>
            <a:solidFill>
              <a:srgbClr val="38629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707656" y="1211087"/>
              <a:ext cx="109270" cy="109270"/>
            </a:xfrm>
            <a:prstGeom prst="ellipse">
              <a:avLst/>
            </a:prstGeom>
            <a:solidFill>
              <a:srgbClr val="456DA9"/>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952421" y="1318172"/>
              <a:ext cx="109270" cy="109270"/>
            </a:xfrm>
            <a:prstGeom prst="ellipse">
              <a:avLst/>
            </a:prstGeom>
            <a:solidFill>
              <a:srgbClr val="567AB2"/>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1105400" y="1394661"/>
              <a:ext cx="171710" cy="171710"/>
            </a:xfrm>
            <a:prstGeom prst="ellipse">
              <a:avLst/>
            </a:prstGeom>
            <a:solidFill>
              <a:srgbClr val="6E88B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1319570" y="1562938"/>
              <a:ext cx="109270" cy="109270"/>
            </a:xfrm>
            <a:prstGeom prst="ellipse">
              <a:avLst/>
            </a:prstGeom>
            <a:solidFill>
              <a:srgbClr val="8497B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1411357" y="1731214"/>
              <a:ext cx="109270" cy="109270"/>
            </a:xfrm>
            <a:prstGeom prst="ellipse">
              <a:avLst/>
            </a:prstGeom>
            <a:solidFill>
              <a:srgbClr val="99A5C0"/>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615869" y="1409959"/>
              <a:ext cx="280981" cy="280981"/>
            </a:xfrm>
            <a:prstGeom prst="ellipse">
              <a:avLst/>
            </a:prstGeom>
            <a:solidFill>
              <a:srgbClr val="ADB5C7"/>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19252" y="1991278"/>
              <a:ext cx="109270" cy="109270"/>
            </a:xfrm>
            <a:prstGeom prst="ellipse">
              <a:avLst/>
            </a:prstGeom>
            <a:solidFill>
              <a:srgbClr val="ADB5C7"/>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111039" y="2128959"/>
              <a:ext cx="171710" cy="171710"/>
            </a:xfrm>
            <a:prstGeom prst="ellipse">
              <a:avLst/>
            </a:prstGeom>
            <a:solidFill>
              <a:srgbClr val="99A5C0"/>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340507" y="2251341"/>
              <a:ext cx="249760" cy="249760"/>
            </a:xfrm>
            <a:prstGeom prst="ellipse">
              <a:avLst/>
            </a:prstGeom>
            <a:solidFill>
              <a:srgbClr val="8497B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661762" y="2450214"/>
              <a:ext cx="109270" cy="109270"/>
            </a:xfrm>
            <a:prstGeom prst="ellipse">
              <a:avLst/>
            </a:prstGeom>
            <a:solidFill>
              <a:srgbClr val="6E88B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722954" y="2251341"/>
              <a:ext cx="171710" cy="171710"/>
            </a:xfrm>
            <a:prstGeom prst="ellipse">
              <a:avLst/>
            </a:prstGeom>
            <a:solidFill>
              <a:srgbClr val="567AB2"/>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875932" y="2465511"/>
              <a:ext cx="109270" cy="109270"/>
            </a:xfrm>
            <a:prstGeom prst="ellipse">
              <a:avLst/>
            </a:prstGeom>
            <a:solidFill>
              <a:srgbClr val="456DA9"/>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1013613" y="2220746"/>
              <a:ext cx="249760" cy="249760"/>
            </a:xfrm>
            <a:prstGeom prst="ellipse">
              <a:avLst/>
            </a:prstGeom>
            <a:solidFill>
              <a:srgbClr val="38629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1350166" y="2159554"/>
              <a:ext cx="171710" cy="171710"/>
            </a:xfrm>
            <a:prstGeom prst="ellipse">
              <a:avLst/>
            </a:prstGeom>
            <a:solidFill>
              <a:srgbClr val="2D558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1521876" y="1440301"/>
              <a:ext cx="504289" cy="962744"/>
            </a:xfrm>
            <a:prstGeom prst="chevron">
              <a:avLst>
                <a:gd name="adj" fmla="val 62310"/>
              </a:avLst>
            </a:prstGeom>
            <a:solidFill>
              <a:srgbClr val="215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2026166" y="1440768"/>
              <a:ext cx="1375335" cy="9627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txBox="1"/>
            <p:nvPr/>
          </p:nvSpPr>
          <p:spPr>
            <a:xfrm>
              <a:off x="2026166" y="1440768"/>
              <a:ext cx="1375335" cy="962734"/>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chemeClr val="dk1"/>
                </a:buClr>
                <a:buSzPts val="1400"/>
                <a:buFont typeface="Century Gothic"/>
                <a:buNone/>
              </a:pPr>
              <a:r>
                <a:rPr lang="en-US" sz="2200" b="1">
                  <a:solidFill>
                    <a:schemeClr val="dk1"/>
                  </a:solidFill>
                  <a:latin typeface="Century Gothic"/>
                  <a:ea typeface="Century Gothic"/>
                  <a:cs typeface="Century Gothic"/>
                  <a:sym typeface="Century Gothic"/>
                </a:rPr>
                <a:t>Data Cleaning</a:t>
              </a:r>
              <a:endParaRPr sz="2200" b="1"/>
            </a:p>
          </p:txBody>
        </p:sp>
        <p:sp>
          <p:nvSpPr>
            <p:cNvPr id="288" name="Google Shape;288;p23"/>
            <p:cNvSpPr/>
            <p:nvPr/>
          </p:nvSpPr>
          <p:spPr>
            <a:xfrm>
              <a:off x="3401502" y="1440301"/>
              <a:ext cx="504289" cy="962744"/>
            </a:xfrm>
            <a:prstGeom prst="chevron">
              <a:avLst>
                <a:gd name="adj" fmla="val 62310"/>
              </a:avLst>
            </a:prstGeom>
            <a:solidFill>
              <a:srgbClr val="6185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3905791" y="1440768"/>
              <a:ext cx="1375335" cy="9627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txBox="1"/>
            <p:nvPr/>
          </p:nvSpPr>
          <p:spPr>
            <a:xfrm>
              <a:off x="3905791" y="1440768"/>
              <a:ext cx="1375335" cy="962734"/>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chemeClr val="dk1"/>
                </a:buClr>
                <a:buSzPts val="1400"/>
                <a:buFont typeface="Century Gothic"/>
                <a:buNone/>
              </a:pPr>
              <a:r>
                <a:rPr lang="en-US" sz="2500" b="1">
                  <a:solidFill>
                    <a:schemeClr val="dk1"/>
                  </a:solidFill>
                  <a:latin typeface="Century Gothic"/>
                  <a:ea typeface="Century Gothic"/>
                  <a:cs typeface="Century Gothic"/>
                  <a:sym typeface="Century Gothic"/>
                </a:rPr>
                <a:t>EDA</a:t>
              </a:r>
              <a:endParaRPr sz="2500" b="1"/>
            </a:p>
          </p:txBody>
        </p:sp>
        <p:sp>
          <p:nvSpPr>
            <p:cNvPr id="291" name="Google Shape;291;p23"/>
            <p:cNvSpPr/>
            <p:nvPr/>
          </p:nvSpPr>
          <p:spPr>
            <a:xfrm>
              <a:off x="5281127" y="1440301"/>
              <a:ext cx="504289" cy="962744"/>
            </a:xfrm>
            <a:prstGeom prst="chevron">
              <a:avLst>
                <a:gd name="adj" fmla="val 62310"/>
              </a:avLst>
            </a:prstGeom>
            <a:solidFill>
              <a:srgbClr val="BBC2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5785417" y="1440768"/>
              <a:ext cx="1375335" cy="9627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txBox="1"/>
            <p:nvPr/>
          </p:nvSpPr>
          <p:spPr>
            <a:xfrm>
              <a:off x="5785423" y="1440777"/>
              <a:ext cx="1599600" cy="962700"/>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chemeClr val="dk1"/>
                </a:buClr>
                <a:buSzPts val="1400"/>
                <a:buFont typeface="Century Gothic"/>
                <a:buNone/>
              </a:pPr>
              <a:r>
                <a:rPr lang="en-US" sz="2100" b="1">
                  <a:solidFill>
                    <a:schemeClr val="dk1"/>
                  </a:solidFill>
                  <a:latin typeface="Century Gothic"/>
                  <a:ea typeface="Century Gothic"/>
                  <a:cs typeface="Century Gothic"/>
                  <a:sym typeface="Century Gothic"/>
                </a:rPr>
                <a:t>Model Training and Evaluation</a:t>
              </a:r>
              <a:endParaRPr sz="2100" b="1"/>
            </a:p>
          </p:txBody>
        </p:sp>
        <p:sp>
          <p:nvSpPr>
            <p:cNvPr id="294" name="Google Shape;294;p23"/>
            <p:cNvSpPr/>
            <p:nvPr/>
          </p:nvSpPr>
          <p:spPr>
            <a:xfrm>
              <a:off x="7160752" y="1440301"/>
              <a:ext cx="504289" cy="962744"/>
            </a:xfrm>
            <a:prstGeom prst="chevron">
              <a:avLst>
                <a:gd name="adj" fmla="val 62310"/>
              </a:avLst>
            </a:prstGeom>
            <a:solidFill>
              <a:srgbClr val="6185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7665042" y="1360737"/>
              <a:ext cx="1677214" cy="1169035"/>
            </a:xfrm>
            <a:prstGeom prst="ellipse">
              <a:avLst/>
            </a:prstGeom>
            <a:solidFill>
              <a:srgbClr val="224A7A"/>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txBox="1"/>
            <p:nvPr/>
          </p:nvSpPr>
          <p:spPr>
            <a:xfrm>
              <a:off x="7787845" y="1417498"/>
              <a:ext cx="1431600" cy="9177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400"/>
                <a:buFont typeface="Century Gothic"/>
                <a:buNone/>
              </a:pPr>
              <a:r>
                <a:rPr lang="en-US" sz="2100" b="1">
                  <a:solidFill>
                    <a:schemeClr val="lt1"/>
                  </a:solidFill>
                  <a:latin typeface="Century Gothic"/>
                  <a:ea typeface="Century Gothic"/>
                  <a:cs typeface="Century Gothic"/>
                  <a:sym typeface="Century Gothic"/>
                </a:rPr>
                <a:t>Model Deployment</a:t>
              </a:r>
              <a:endParaRPr sz="2100" b="1"/>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C4DCE3"/>
            </a:gs>
          </a:gsLst>
          <a:lin ang="5400000" scaled="0"/>
        </a:gradFill>
        <a:effectLst/>
      </p:bgPr>
    </p:bg>
    <p:spTree>
      <p:nvGrpSpPr>
        <p:cNvPr id="1" name="Shape 300"/>
        <p:cNvGrpSpPr/>
        <p:nvPr/>
      </p:nvGrpSpPr>
      <p:grpSpPr>
        <a:xfrm>
          <a:off x="0" y="0"/>
          <a:ext cx="0" cy="0"/>
          <a:chOff x="0" y="0"/>
          <a:chExt cx="0" cy="0"/>
        </a:xfrm>
      </p:grpSpPr>
      <p:sp>
        <p:nvSpPr>
          <p:cNvPr id="301" name="Google Shape;301;p24"/>
          <p:cNvSpPr/>
          <p:nvPr/>
        </p:nvSpPr>
        <p:spPr>
          <a:xfrm>
            <a:off x="1" y="0"/>
            <a:ext cx="4059079"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02" name="Google Shape;302;p24"/>
          <p:cNvSpPr txBox="1">
            <a:spLocks noGrp="1"/>
          </p:cNvSpPr>
          <p:nvPr>
            <p:ph type="title"/>
          </p:nvPr>
        </p:nvSpPr>
        <p:spPr>
          <a:xfrm>
            <a:off x="1259893" y="3101093"/>
            <a:ext cx="2454052" cy="302934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3200"/>
              <a:buFont typeface="Century Gothic"/>
              <a:buNone/>
            </a:pPr>
            <a:r>
              <a:rPr lang="en-US" sz="3200">
                <a:solidFill>
                  <a:schemeClr val="lt1"/>
                </a:solidFill>
              </a:rPr>
              <a:t>Data Acquisition</a:t>
            </a:r>
            <a:endParaRPr/>
          </a:p>
        </p:txBody>
      </p:sp>
      <p:sp>
        <p:nvSpPr>
          <p:cNvPr id="303" name="Google Shape;303;p24"/>
          <p:cNvSpPr/>
          <p:nvPr/>
        </p:nvSpPr>
        <p:spPr>
          <a:xfrm rot="10800000" flipH="1">
            <a:off x="-159" y="3179901"/>
            <a:ext cx="1098194" cy="514066"/>
          </a:xfrm>
          <a:custGeom>
            <a:avLst/>
            <a:gdLst/>
            <a:ahLst/>
            <a:cxnLst/>
            <a:rect l="l" t="t" r="r" b="b"/>
            <a:pathLst>
              <a:path w="6883" h="10168" extrusionOk="0">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4795736" y="0"/>
            <a:ext cx="7396264" cy="6858000"/>
          </a:xfrm>
          <a:prstGeom prst="rect">
            <a:avLst/>
          </a:prstGeom>
          <a:gradFill>
            <a:gsLst>
              <a:gs pos="0">
                <a:srgbClr val="FFFFFF"/>
              </a:gs>
              <a:gs pos="100000">
                <a:srgbClr val="C4DCE3"/>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nvGrpSpPr>
          <p:cNvPr id="305" name="Google Shape;305;p24"/>
          <p:cNvGrpSpPr/>
          <p:nvPr/>
        </p:nvGrpSpPr>
        <p:grpSpPr>
          <a:xfrm>
            <a:off x="4713144" y="702528"/>
            <a:ext cx="6832212" cy="6045274"/>
            <a:chOff x="0" y="60977"/>
            <a:chExt cx="6832212" cy="6045274"/>
          </a:xfrm>
        </p:grpSpPr>
        <p:sp>
          <p:nvSpPr>
            <p:cNvPr id="306" name="Google Shape;306;p24"/>
            <p:cNvSpPr/>
            <p:nvPr/>
          </p:nvSpPr>
          <p:spPr>
            <a:xfrm>
              <a:off x="0" y="60977"/>
              <a:ext cx="6832212" cy="455715"/>
            </a:xfrm>
            <a:prstGeom prst="roundRect">
              <a:avLst>
                <a:gd name="adj" fmla="val 16667"/>
              </a:avLst>
            </a:prstGeom>
            <a:gradFill>
              <a:gsLst>
                <a:gs pos="0">
                  <a:srgbClr val="54BBE7"/>
                </a:gs>
                <a:gs pos="100000">
                  <a:srgbClr val="21ABDF"/>
                </a:gs>
              </a:gsLst>
              <a:lin ang="5400000" scaled="0"/>
            </a:gradFill>
            <a:ln>
              <a:noFill/>
            </a:ln>
            <a:effectLst>
              <a:outerShdw blurRad="38100" dist="25400" dir="5400000" rotWithShape="0">
                <a:srgbClr val="000000">
                  <a:alpha val="2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txBox="1"/>
            <p:nvPr/>
          </p:nvSpPr>
          <p:spPr>
            <a:xfrm>
              <a:off x="22246" y="83223"/>
              <a:ext cx="6787720" cy="411223"/>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entury Gothic"/>
                <a:buNone/>
              </a:pPr>
              <a:r>
                <a:rPr lang="en-US" sz="1900" b="1">
                  <a:solidFill>
                    <a:schemeClr val="lt1"/>
                  </a:solidFill>
                  <a:latin typeface="Century Gothic"/>
                  <a:ea typeface="Century Gothic"/>
                  <a:cs typeface="Century Gothic"/>
                  <a:sym typeface="Century Gothic"/>
                </a:rPr>
                <a:t>Website:</a:t>
              </a:r>
              <a:endParaRPr sz="1900">
                <a:solidFill>
                  <a:schemeClr val="lt1"/>
                </a:solidFill>
                <a:latin typeface="Century Gothic"/>
                <a:ea typeface="Century Gothic"/>
                <a:cs typeface="Century Gothic"/>
                <a:sym typeface="Century Gothic"/>
              </a:endParaRPr>
            </a:p>
          </p:txBody>
        </p:sp>
        <p:sp>
          <p:nvSpPr>
            <p:cNvPr id="308" name="Google Shape;308;p24"/>
            <p:cNvSpPr/>
            <p:nvPr/>
          </p:nvSpPr>
          <p:spPr>
            <a:xfrm>
              <a:off x="0" y="516692"/>
              <a:ext cx="6832212" cy="4719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txBox="1"/>
            <p:nvPr/>
          </p:nvSpPr>
          <p:spPr>
            <a:xfrm>
              <a:off x="0" y="516692"/>
              <a:ext cx="6832212" cy="471960"/>
            </a:xfrm>
            <a:prstGeom prst="rect">
              <a:avLst/>
            </a:prstGeom>
            <a:noFill/>
            <a:ln>
              <a:noFill/>
            </a:ln>
          </p:spPr>
          <p:txBody>
            <a:bodyPr spcFirstLastPara="1" wrap="square" lIns="216900" tIns="24125" rIns="135125" bIns="24125" anchor="t" anchorCtr="0">
              <a:noAutofit/>
            </a:bodyPr>
            <a:lstStyle/>
            <a:p>
              <a:pPr marL="114300" marR="0" lvl="1" indent="-114300" algn="l" rtl="0">
                <a:lnSpc>
                  <a:spcPct val="90000"/>
                </a:lnSpc>
                <a:spcBef>
                  <a:spcPts val="0"/>
                </a:spcBef>
                <a:spcAft>
                  <a:spcPts val="0"/>
                </a:spcAft>
                <a:buClr>
                  <a:schemeClr val="dk1"/>
                </a:buClr>
                <a:buSzPts val="1500"/>
                <a:buFont typeface="Century Gothic"/>
                <a:buChar char="•"/>
              </a:pPr>
              <a:r>
                <a:rPr lang="en-US" sz="1500" b="0" i="0" u="none" strike="noStrike" cap="none">
                  <a:solidFill>
                    <a:schemeClr val="dk1"/>
                  </a:solidFill>
                  <a:latin typeface="Century Gothic"/>
                  <a:ea typeface="Century Gothic"/>
                  <a:cs typeface="Century Gothic"/>
                  <a:sym typeface="Century Gothic"/>
                </a:rPr>
                <a:t>https://www.kaggle.com/greeshmagirish/crime-against-women-20012014-india</a:t>
              </a:r>
              <a:endParaRPr/>
            </a:p>
          </p:txBody>
        </p:sp>
        <p:sp>
          <p:nvSpPr>
            <p:cNvPr id="310" name="Google Shape;310;p24"/>
            <p:cNvSpPr/>
            <p:nvPr/>
          </p:nvSpPr>
          <p:spPr>
            <a:xfrm>
              <a:off x="0" y="988652"/>
              <a:ext cx="6832212" cy="455715"/>
            </a:xfrm>
            <a:prstGeom prst="roundRect">
              <a:avLst>
                <a:gd name="adj" fmla="val 16667"/>
              </a:avLst>
            </a:prstGeom>
            <a:gradFill>
              <a:gsLst>
                <a:gs pos="0">
                  <a:srgbClr val="4B8DC4"/>
                </a:gs>
                <a:gs pos="100000">
                  <a:srgbClr val="2177B1"/>
                </a:gs>
              </a:gsLst>
              <a:lin ang="5400000" scaled="0"/>
            </a:gradFill>
            <a:ln>
              <a:noFill/>
            </a:ln>
            <a:effectLst>
              <a:outerShdw blurRad="38100" dist="25400" dir="5400000" rotWithShape="0">
                <a:srgbClr val="000000">
                  <a:alpha val="2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txBox="1"/>
            <p:nvPr/>
          </p:nvSpPr>
          <p:spPr>
            <a:xfrm>
              <a:off x="22246" y="1010898"/>
              <a:ext cx="6787720" cy="411223"/>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entury Gothic"/>
                <a:buNone/>
              </a:pPr>
              <a:r>
                <a:rPr lang="en-US" sz="1900" b="1">
                  <a:solidFill>
                    <a:schemeClr val="lt1"/>
                  </a:solidFill>
                  <a:latin typeface="Century Gothic"/>
                  <a:ea typeface="Century Gothic"/>
                  <a:cs typeface="Century Gothic"/>
                  <a:sym typeface="Century Gothic"/>
                </a:rPr>
                <a:t>Summary:</a:t>
              </a:r>
              <a:endParaRPr sz="1900">
                <a:solidFill>
                  <a:schemeClr val="lt1"/>
                </a:solidFill>
                <a:latin typeface="Century Gothic"/>
                <a:ea typeface="Century Gothic"/>
                <a:cs typeface="Century Gothic"/>
                <a:sym typeface="Century Gothic"/>
              </a:endParaRPr>
            </a:p>
          </p:txBody>
        </p:sp>
        <p:sp>
          <p:nvSpPr>
            <p:cNvPr id="312" name="Google Shape;312;p24"/>
            <p:cNvSpPr/>
            <p:nvPr/>
          </p:nvSpPr>
          <p:spPr>
            <a:xfrm>
              <a:off x="0" y="1444366"/>
              <a:ext cx="6832212" cy="4719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txBox="1"/>
            <p:nvPr/>
          </p:nvSpPr>
          <p:spPr>
            <a:xfrm>
              <a:off x="0" y="1444366"/>
              <a:ext cx="6832212" cy="471960"/>
            </a:xfrm>
            <a:prstGeom prst="rect">
              <a:avLst/>
            </a:prstGeom>
            <a:noFill/>
            <a:ln>
              <a:noFill/>
            </a:ln>
          </p:spPr>
          <p:txBody>
            <a:bodyPr spcFirstLastPara="1" wrap="square" lIns="216900" tIns="24125" rIns="135125" bIns="24125" anchor="t" anchorCtr="0">
              <a:noAutofit/>
            </a:bodyPr>
            <a:lstStyle/>
            <a:p>
              <a:pPr marL="114300" marR="0" lvl="1" indent="-133350" algn="l" rtl="0">
                <a:lnSpc>
                  <a:spcPct val="90000"/>
                </a:lnSpc>
                <a:spcBef>
                  <a:spcPts val="0"/>
                </a:spcBef>
                <a:spcAft>
                  <a:spcPts val="0"/>
                </a:spcAft>
                <a:buClr>
                  <a:schemeClr val="dk1"/>
                </a:buClr>
                <a:buSzPts val="1800"/>
                <a:buFont typeface="Century Gothic"/>
                <a:buChar char="•"/>
              </a:pPr>
              <a:r>
                <a:rPr lang="en-US" sz="1800" b="1" i="0" u="none" strike="noStrike" cap="none">
                  <a:solidFill>
                    <a:schemeClr val="dk1"/>
                  </a:solidFill>
                  <a:latin typeface="Century Gothic"/>
                  <a:ea typeface="Century Gothic"/>
                  <a:cs typeface="Century Gothic"/>
                  <a:sym typeface="Century Gothic"/>
                </a:rPr>
                <a:t>State-wise and district level data on the various crimes committed against women in India between 2001-2014</a:t>
              </a:r>
              <a:endParaRPr sz="1700" b="1"/>
            </a:p>
          </p:txBody>
        </p:sp>
        <p:sp>
          <p:nvSpPr>
            <p:cNvPr id="314" name="Google Shape;314;p24"/>
            <p:cNvSpPr/>
            <p:nvPr/>
          </p:nvSpPr>
          <p:spPr>
            <a:xfrm>
              <a:off x="0" y="1916327"/>
              <a:ext cx="6832212" cy="455715"/>
            </a:xfrm>
            <a:prstGeom prst="roundRect">
              <a:avLst>
                <a:gd name="adj" fmla="val 16667"/>
              </a:avLst>
            </a:prstGeom>
            <a:gradFill>
              <a:gsLst>
                <a:gs pos="0">
                  <a:srgbClr val="466A9A"/>
                </a:gs>
                <a:gs pos="100000">
                  <a:srgbClr val="225183"/>
                </a:gs>
              </a:gsLst>
              <a:lin ang="5400000" scaled="0"/>
            </a:gradFill>
            <a:ln>
              <a:noFill/>
            </a:ln>
            <a:effectLst>
              <a:outerShdw blurRad="38100" dist="25400" dir="5400000" rotWithShape="0">
                <a:srgbClr val="000000">
                  <a:alpha val="2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txBox="1"/>
            <p:nvPr/>
          </p:nvSpPr>
          <p:spPr>
            <a:xfrm>
              <a:off x="22246" y="1938573"/>
              <a:ext cx="6787800" cy="411300"/>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entury Gothic"/>
                <a:buNone/>
              </a:pPr>
              <a:r>
                <a:rPr lang="en-US" sz="1900" b="1" dirty="0">
                  <a:solidFill>
                    <a:schemeClr val="lt1"/>
                  </a:solidFill>
                  <a:latin typeface="Century Gothic"/>
                  <a:ea typeface="Century Gothic"/>
                  <a:cs typeface="Century Gothic"/>
                  <a:sym typeface="Century Gothic"/>
                </a:rPr>
                <a:t>Features:</a:t>
              </a:r>
              <a:endParaRPr sz="1900" dirty="0">
                <a:solidFill>
                  <a:schemeClr val="lt1"/>
                </a:solidFill>
                <a:latin typeface="Century Gothic"/>
                <a:ea typeface="Century Gothic"/>
                <a:cs typeface="Century Gothic"/>
                <a:sym typeface="Century Gothic"/>
              </a:endParaRPr>
            </a:p>
          </p:txBody>
        </p:sp>
        <p:sp>
          <p:nvSpPr>
            <p:cNvPr id="316" name="Google Shape;316;p24"/>
            <p:cNvSpPr/>
            <p:nvPr/>
          </p:nvSpPr>
          <p:spPr>
            <a:xfrm>
              <a:off x="0" y="2372041"/>
              <a:ext cx="6832212" cy="28317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txBox="1"/>
            <p:nvPr/>
          </p:nvSpPr>
          <p:spPr>
            <a:xfrm>
              <a:off x="6" y="2538351"/>
              <a:ext cx="6832200" cy="3567900"/>
            </a:xfrm>
            <a:prstGeom prst="rect">
              <a:avLst/>
            </a:prstGeom>
            <a:noFill/>
            <a:ln>
              <a:noFill/>
            </a:ln>
          </p:spPr>
          <p:txBody>
            <a:bodyPr spcFirstLastPara="1" wrap="square" lIns="216900" tIns="24125" rIns="135125" bIns="24125" anchor="t" anchorCtr="0">
              <a:noAutofit/>
            </a:bodyPr>
            <a:lstStyle/>
            <a:p>
              <a:pPr marL="114300" marR="0" lvl="1" indent="-133350" algn="l" rtl="0">
                <a:lnSpc>
                  <a:spcPct val="90000"/>
                </a:lnSpc>
                <a:spcBef>
                  <a:spcPts val="0"/>
                </a:spcBef>
                <a:spcAft>
                  <a:spcPts val="0"/>
                </a:spcAft>
                <a:buClr>
                  <a:schemeClr val="dk1"/>
                </a:buClr>
                <a:buSzPts val="1800"/>
                <a:buFont typeface="Century Gothic"/>
                <a:buChar char="•"/>
              </a:pPr>
              <a:r>
                <a:rPr lang="en-US" sz="1800" b="1" i="0" u="none" strike="noStrike" cap="none" dirty="0">
                  <a:solidFill>
                    <a:schemeClr val="dk1"/>
                  </a:solidFill>
                  <a:latin typeface="Century Gothic"/>
                  <a:ea typeface="Century Gothic"/>
                  <a:cs typeface="Century Gothic"/>
                  <a:sym typeface="Century Gothic"/>
                </a:rPr>
                <a:t>State/UT: 36 unique states and Union Territories in India</a:t>
              </a:r>
              <a:endParaRPr sz="1700" b="1" dirty="0"/>
            </a:p>
            <a:p>
              <a:pPr marL="114300" marR="0" lvl="1" indent="-133350" algn="l" rtl="0">
                <a:lnSpc>
                  <a:spcPct val="90000"/>
                </a:lnSpc>
                <a:spcBef>
                  <a:spcPts val="300"/>
                </a:spcBef>
                <a:spcAft>
                  <a:spcPts val="0"/>
                </a:spcAft>
                <a:buClr>
                  <a:schemeClr val="dk1"/>
                </a:buClr>
                <a:buSzPts val="1800"/>
                <a:buFont typeface="Century Gothic"/>
                <a:buChar char="•"/>
              </a:pPr>
              <a:r>
                <a:rPr lang="en-US" sz="1800" b="1" i="0" u="none" strike="noStrike" cap="none" dirty="0">
                  <a:solidFill>
                    <a:schemeClr val="dk1"/>
                  </a:solidFill>
                  <a:latin typeface="Century Gothic"/>
                  <a:ea typeface="Century Gothic"/>
                  <a:cs typeface="Century Gothic"/>
                  <a:sym typeface="Century Gothic"/>
                </a:rPr>
                <a:t>District:  </a:t>
              </a:r>
              <a:r>
                <a:rPr lang="en-US" sz="1800" b="1" dirty="0">
                  <a:solidFill>
                    <a:schemeClr val="dk1"/>
                  </a:solidFill>
                  <a:latin typeface="Century Gothic"/>
                  <a:ea typeface="Century Gothic"/>
                  <a:cs typeface="Century Gothic"/>
                  <a:sym typeface="Century Gothic"/>
                </a:rPr>
                <a:t>916 </a:t>
              </a:r>
              <a:r>
                <a:rPr lang="en-US" sz="1800" b="1" i="0" u="none" strike="noStrike" cap="none" dirty="0">
                  <a:solidFill>
                    <a:schemeClr val="dk1"/>
                  </a:solidFill>
                  <a:latin typeface="Century Gothic"/>
                  <a:ea typeface="Century Gothic"/>
                  <a:cs typeface="Century Gothic"/>
                  <a:sym typeface="Century Gothic"/>
                </a:rPr>
                <a:t>unique districts in India from the dataset</a:t>
              </a:r>
              <a:endParaRPr sz="1700" b="1" dirty="0"/>
            </a:p>
            <a:p>
              <a:pPr marL="114300" marR="0" lvl="1" indent="-133350" algn="l" rtl="0">
                <a:lnSpc>
                  <a:spcPct val="90000"/>
                </a:lnSpc>
                <a:spcBef>
                  <a:spcPts val="300"/>
                </a:spcBef>
                <a:spcAft>
                  <a:spcPts val="0"/>
                </a:spcAft>
                <a:buClr>
                  <a:schemeClr val="dk1"/>
                </a:buClr>
                <a:buSzPts val="1800"/>
                <a:buFont typeface="Century Gothic"/>
                <a:buChar char="•"/>
              </a:pPr>
              <a:r>
                <a:rPr lang="en-US" sz="1800" b="1" i="0" u="none" strike="noStrike" cap="none" dirty="0">
                  <a:solidFill>
                    <a:schemeClr val="dk1"/>
                  </a:solidFill>
                  <a:latin typeface="Century Gothic"/>
                  <a:ea typeface="Century Gothic"/>
                  <a:cs typeface="Century Gothic"/>
                  <a:sym typeface="Century Gothic"/>
                </a:rPr>
                <a:t>Year: Between 2001 and 2014</a:t>
              </a:r>
              <a:endParaRPr sz="1700" b="1" dirty="0"/>
            </a:p>
            <a:p>
              <a:pPr marL="114300" marR="0" lvl="1" indent="-133350" algn="l" rtl="0">
                <a:lnSpc>
                  <a:spcPct val="90000"/>
                </a:lnSpc>
                <a:spcBef>
                  <a:spcPts val="300"/>
                </a:spcBef>
                <a:spcAft>
                  <a:spcPts val="0"/>
                </a:spcAft>
                <a:buClr>
                  <a:schemeClr val="dk1"/>
                </a:buClr>
                <a:buSzPts val="1800"/>
                <a:buFont typeface="Century Gothic"/>
                <a:buChar char="•"/>
              </a:pPr>
              <a:r>
                <a:rPr lang="en-US" sz="1800" b="1" i="0" u="none" strike="noStrike" cap="none" dirty="0">
                  <a:solidFill>
                    <a:schemeClr val="dk1"/>
                  </a:solidFill>
                  <a:latin typeface="Century Gothic"/>
                  <a:ea typeface="Century Gothic"/>
                  <a:cs typeface="Century Gothic"/>
                  <a:sym typeface="Century Gothic"/>
                </a:rPr>
                <a:t>Rape: number of rape cases recorded</a:t>
              </a:r>
              <a:endParaRPr sz="1700" b="1" dirty="0"/>
            </a:p>
            <a:p>
              <a:pPr marL="114300" marR="0" lvl="1" indent="-133350" algn="l" rtl="0">
                <a:lnSpc>
                  <a:spcPct val="90000"/>
                </a:lnSpc>
                <a:spcBef>
                  <a:spcPts val="300"/>
                </a:spcBef>
                <a:spcAft>
                  <a:spcPts val="0"/>
                </a:spcAft>
                <a:buClr>
                  <a:schemeClr val="dk1"/>
                </a:buClr>
                <a:buSzPts val="1800"/>
                <a:buFont typeface="Century Gothic"/>
                <a:buChar char="•"/>
              </a:pPr>
              <a:r>
                <a:rPr lang="en-US" sz="1800" b="1" i="0" u="none" strike="noStrike" cap="none" dirty="0">
                  <a:solidFill>
                    <a:schemeClr val="dk1"/>
                  </a:solidFill>
                  <a:latin typeface="Century Gothic"/>
                  <a:ea typeface="Century Gothic"/>
                  <a:cs typeface="Century Gothic"/>
                  <a:sym typeface="Century Gothic"/>
                </a:rPr>
                <a:t>Kidnapping and abduction: number of kidnapping and abduction recorded</a:t>
              </a:r>
              <a:endParaRPr sz="1700" b="1" dirty="0"/>
            </a:p>
            <a:p>
              <a:pPr marL="114300" marR="0" lvl="1" indent="-133350" algn="l" rtl="0">
                <a:lnSpc>
                  <a:spcPct val="90000"/>
                </a:lnSpc>
                <a:spcBef>
                  <a:spcPts val="300"/>
                </a:spcBef>
                <a:spcAft>
                  <a:spcPts val="0"/>
                </a:spcAft>
                <a:buClr>
                  <a:schemeClr val="dk1"/>
                </a:buClr>
                <a:buSzPts val="1800"/>
                <a:buFont typeface="Century Gothic"/>
                <a:buChar char="•"/>
              </a:pPr>
              <a:r>
                <a:rPr lang="en-US" sz="1800" b="1" i="0" u="none" strike="noStrike" cap="none" dirty="0">
                  <a:solidFill>
                    <a:schemeClr val="dk1"/>
                  </a:solidFill>
                  <a:latin typeface="Century Gothic"/>
                  <a:ea typeface="Century Gothic"/>
                  <a:cs typeface="Century Gothic"/>
                  <a:sym typeface="Century Gothic"/>
                </a:rPr>
                <a:t>Dowry deaths: number of dowry related deaths recorded</a:t>
              </a:r>
              <a:endParaRPr sz="1700" b="1" dirty="0"/>
            </a:p>
            <a:p>
              <a:pPr marL="114300" marR="0" lvl="1" indent="-133350" algn="l" rtl="0">
                <a:lnSpc>
                  <a:spcPct val="90000"/>
                </a:lnSpc>
                <a:spcBef>
                  <a:spcPts val="300"/>
                </a:spcBef>
                <a:spcAft>
                  <a:spcPts val="0"/>
                </a:spcAft>
                <a:buClr>
                  <a:schemeClr val="dk1"/>
                </a:buClr>
                <a:buSzPts val="1800"/>
                <a:buFont typeface="Century Gothic"/>
                <a:buChar char="•"/>
              </a:pPr>
              <a:r>
                <a:rPr lang="en-US" sz="1800" b="1" i="0" u="none" strike="noStrike" cap="none" dirty="0">
                  <a:solidFill>
                    <a:schemeClr val="dk1"/>
                  </a:solidFill>
                  <a:latin typeface="Century Gothic"/>
                  <a:ea typeface="Century Gothic"/>
                  <a:cs typeface="Century Gothic"/>
                  <a:sym typeface="Century Gothic"/>
                </a:rPr>
                <a:t>Assault on women: number of assaults on women recorded</a:t>
              </a:r>
              <a:endParaRPr sz="1700" b="1" dirty="0"/>
            </a:p>
            <a:p>
              <a:pPr marL="114300" marR="0" lvl="1" indent="-133350" algn="l" rtl="0">
                <a:lnSpc>
                  <a:spcPct val="90000"/>
                </a:lnSpc>
                <a:spcBef>
                  <a:spcPts val="300"/>
                </a:spcBef>
                <a:spcAft>
                  <a:spcPts val="0"/>
                </a:spcAft>
                <a:buClr>
                  <a:schemeClr val="dk1"/>
                </a:buClr>
                <a:buSzPts val="1800"/>
                <a:buFont typeface="Century Gothic"/>
                <a:buChar char="•"/>
              </a:pPr>
              <a:r>
                <a:rPr lang="en-US" sz="1800" b="1" i="0" u="none" strike="noStrike" cap="none" dirty="0">
                  <a:solidFill>
                    <a:schemeClr val="dk1"/>
                  </a:solidFill>
                  <a:latin typeface="Century Gothic"/>
                  <a:ea typeface="Century Gothic"/>
                  <a:cs typeface="Century Gothic"/>
                  <a:sym typeface="Century Gothic"/>
                </a:rPr>
                <a:t>Insult to modesty: number of insults to modesty recorded</a:t>
              </a:r>
              <a:endParaRPr sz="1700" b="1" dirty="0"/>
            </a:p>
            <a:p>
              <a:pPr marL="114300" marR="0" lvl="1" indent="-133350" algn="l" rtl="0">
                <a:lnSpc>
                  <a:spcPct val="90000"/>
                </a:lnSpc>
                <a:spcBef>
                  <a:spcPts val="300"/>
                </a:spcBef>
                <a:spcAft>
                  <a:spcPts val="0"/>
                </a:spcAft>
                <a:buClr>
                  <a:schemeClr val="dk1"/>
                </a:buClr>
                <a:buSzPts val="1800"/>
                <a:buFont typeface="Century Gothic"/>
                <a:buChar char="•"/>
              </a:pPr>
              <a:r>
                <a:rPr lang="en-US" sz="1800" b="1" i="0" u="none" strike="noStrike" cap="none" dirty="0">
                  <a:solidFill>
                    <a:schemeClr val="dk1"/>
                  </a:solidFill>
                  <a:latin typeface="Century Gothic"/>
                  <a:ea typeface="Century Gothic"/>
                  <a:cs typeface="Century Gothic"/>
                  <a:sym typeface="Century Gothic"/>
                </a:rPr>
                <a:t>Cruelty by husband: number of cruelty by husband recorded</a:t>
              </a:r>
              <a:endParaRPr sz="1700" b="1" dirty="0"/>
            </a:p>
            <a:p>
              <a:pPr marL="114300" marR="0" lvl="1" indent="-133350" algn="l" rtl="0">
                <a:lnSpc>
                  <a:spcPct val="90000"/>
                </a:lnSpc>
                <a:spcBef>
                  <a:spcPts val="300"/>
                </a:spcBef>
                <a:spcAft>
                  <a:spcPts val="0"/>
                </a:spcAft>
                <a:buClr>
                  <a:schemeClr val="dk1"/>
                </a:buClr>
                <a:buSzPts val="1800"/>
                <a:buFont typeface="Century Gothic"/>
                <a:buChar char="•"/>
              </a:pPr>
              <a:r>
                <a:rPr lang="en-US" sz="1800" b="1" i="0" u="none" strike="noStrike" cap="none" dirty="0">
                  <a:solidFill>
                    <a:schemeClr val="dk1"/>
                  </a:solidFill>
                  <a:latin typeface="Century Gothic"/>
                  <a:ea typeface="Century Gothic"/>
                  <a:cs typeface="Century Gothic"/>
                  <a:sym typeface="Century Gothic"/>
                </a:rPr>
                <a:t>Importation of girls: number of girls imported</a:t>
              </a:r>
              <a:endParaRPr sz="1700" b="1"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5"/>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en-US" b="1"/>
              <a:t>Data Cleaning</a:t>
            </a:r>
            <a:endParaRPr b="1"/>
          </a:p>
        </p:txBody>
      </p:sp>
      <p:sp>
        <p:nvSpPr>
          <p:cNvPr id="323" name="Google Shape;323;p25"/>
          <p:cNvSpPr txBox="1">
            <a:spLocks noGrp="1"/>
          </p:cNvSpPr>
          <p:nvPr>
            <p:ph type="body" idx="1"/>
          </p:nvPr>
        </p:nvSpPr>
        <p:spPr>
          <a:xfrm>
            <a:off x="2589200" y="1838550"/>
            <a:ext cx="8915400" cy="4264500"/>
          </a:xfrm>
          <a:prstGeom prst="rect">
            <a:avLst/>
          </a:prstGeom>
          <a:noFill/>
          <a:ln>
            <a:noFill/>
          </a:ln>
        </p:spPr>
        <p:txBody>
          <a:bodyPr spcFirstLastPara="1" wrap="square" lIns="91425" tIns="45700" rIns="91425" bIns="45700" anchor="t" anchorCtr="0">
            <a:noAutofit/>
          </a:bodyPr>
          <a:lstStyle/>
          <a:p>
            <a:pPr indent="-457200">
              <a:spcBef>
                <a:spcPts val="0"/>
              </a:spcBef>
              <a:buSzPts val="2700"/>
              <a:buFont typeface="Wingdings" panose="05000000000000000000" pitchFamily="2" charset="2"/>
              <a:buChar char="§"/>
            </a:pPr>
            <a:r>
              <a:rPr lang="en-US" sz="2700" b="1" dirty="0"/>
              <a:t>There were no missing values in the data set. </a:t>
            </a:r>
          </a:p>
          <a:p>
            <a:pPr indent="-457200">
              <a:spcBef>
                <a:spcPts val="0"/>
              </a:spcBef>
              <a:buSzPts val="2700"/>
              <a:buFont typeface="Wingdings" panose="05000000000000000000" pitchFamily="2" charset="2"/>
              <a:buChar char="§"/>
            </a:pPr>
            <a:r>
              <a:rPr lang="en-US" sz="2700" b="1" dirty="0"/>
              <a:t>All columns were in their correct data type.</a:t>
            </a:r>
          </a:p>
          <a:p>
            <a:pPr indent="-457200">
              <a:spcBef>
                <a:spcPts val="0"/>
              </a:spcBef>
              <a:buSzPts val="2700"/>
              <a:buFont typeface="Wingdings" panose="05000000000000000000" pitchFamily="2" charset="2"/>
              <a:buChar char="§"/>
            </a:pPr>
            <a:r>
              <a:rPr lang="en-US" sz="2700" b="1" dirty="0"/>
              <a:t>There was however inconsistency due to repetition of states/UT and districts due to case changes (lower and upper case). For example, we had GUJARAT and </a:t>
            </a:r>
            <a:r>
              <a:rPr lang="en-US" sz="2700" b="1" dirty="0" err="1"/>
              <a:t>gujarat</a:t>
            </a:r>
            <a:r>
              <a:rPr lang="en-US" sz="2700" b="1" dirty="0"/>
              <a:t>.</a:t>
            </a:r>
          </a:p>
          <a:p>
            <a:pPr indent="-457200">
              <a:spcBef>
                <a:spcPts val="0"/>
              </a:spcBef>
              <a:buSzPts val="2700"/>
              <a:buFont typeface="Wingdings" panose="05000000000000000000" pitchFamily="2" charset="2"/>
              <a:buChar char="§"/>
            </a:pPr>
            <a:r>
              <a:rPr lang="en-US" sz="2700" b="1" dirty="0"/>
              <a:t>There were also cases of inconsistency due to abbreviations and wrong spellings. For example in our dataset, we had  BHOPAL RLY. and BHOPAL RAILWAY. </a:t>
            </a:r>
            <a:endParaRPr sz="2700" b="1" dirty="0"/>
          </a:p>
          <a:p>
            <a:pPr marL="0" lvl="0" indent="0" algn="l" rtl="0">
              <a:spcBef>
                <a:spcPts val="0"/>
              </a:spcBef>
              <a:spcAft>
                <a:spcPts val="0"/>
              </a:spcAft>
              <a:buNone/>
            </a:pPr>
            <a:endParaRPr sz="2700" b="1" dirty="0"/>
          </a:p>
          <a:p>
            <a:pPr marL="0" lvl="0" indent="0" algn="l" rtl="0">
              <a:spcBef>
                <a:spcPts val="1000"/>
              </a:spcBef>
              <a:spcAft>
                <a:spcPts val="0"/>
              </a:spcAft>
              <a:buSzPts val="1800"/>
              <a:buNone/>
            </a:pPr>
            <a:endParaRPr sz="27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6"/>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68DBA"/>
              </a:buClr>
              <a:buSzPts val="3600"/>
              <a:buFont typeface="Century Gothic"/>
              <a:buNone/>
            </a:pPr>
            <a:r>
              <a:rPr lang="en-US" b="1"/>
              <a:t>Exploratory Data Analysis (EDA)</a:t>
            </a:r>
            <a:endParaRPr b="1"/>
          </a:p>
        </p:txBody>
      </p:sp>
      <p:sp>
        <p:nvSpPr>
          <p:cNvPr id="329" name="Google Shape;329;p26"/>
          <p:cNvSpPr txBox="1">
            <a:spLocks noGrp="1"/>
          </p:cNvSpPr>
          <p:nvPr>
            <p:ph type="body" idx="1"/>
          </p:nvPr>
        </p:nvSpPr>
        <p:spPr>
          <a:xfrm>
            <a:off x="2589200" y="2133600"/>
            <a:ext cx="8915400" cy="4051500"/>
          </a:xfrm>
          <a:prstGeom prst="rect">
            <a:avLst/>
          </a:prstGeom>
          <a:noFill/>
          <a:ln>
            <a:noFill/>
          </a:ln>
        </p:spPr>
        <p:txBody>
          <a:bodyPr spcFirstLastPara="1" wrap="square" lIns="91425" tIns="45700" rIns="91425" bIns="45700" anchor="t" anchorCtr="0">
            <a:noAutofit/>
          </a:bodyPr>
          <a:lstStyle/>
          <a:p>
            <a:pPr marL="342900" lvl="0" indent="-228600" algn="l" rtl="0">
              <a:spcBef>
                <a:spcPts val="0"/>
              </a:spcBef>
              <a:spcAft>
                <a:spcPts val="0"/>
              </a:spcAft>
              <a:buSzPts val="1800"/>
              <a:buNone/>
            </a:pPr>
            <a:r>
              <a:rPr lang="en-US" sz="2600" b="1"/>
              <a:t>Exploratory data analysis was done using python after cleaning the data to understand major  trends and perform descriptive analysis. </a:t>
            </a:r>
            <a:endParaRPr sz="2600" b="1"/>
          </a:p>
          <a:p>
            <a:pPr marL="342900" lvl="0" indent="-228600" algn="l" rtl="0">
              <a:spcBef>
                <a:spcPts val="0"/>
              </a:spcBef>
              <a:spcAft>
                <a:spcPts val="0"/>
              </a:spcAft>
              <a:buSzPts val="1800"/>
              <a:buNone/>
            </a:pPr>
            <a:endParaRPr sz="2600" b="1"/>
          </a:p>
          <a:p>
            <a:pPr marL="342900" lvl="0" indent="-228600" algn="l" rtl="0">
              <a:spcBef>
                <a:spcPts val="0"/>
              </a:spcBef>
              <a:spcAft>
                <a:spcPts val="0"/>
              </a:spcAft>
              <a:buSzPts val="1800"/>
              <a:buNone/>
            </a:pPr>
            <a:r>
              <a:rPr lang="en-US" sz="2600" b="1"/>
              <a:t>Number of variables were visually plotted to identify major trends.</a:t>
            </a:r>
            <a:endParaRPr sz="2600" b="1"/>
          </a:p>
          <a:p>
            <a:pPr marL="342900" lvl="0" indent="-228600" algn="l" rtl="0">
              <a:spcBef>
                <a:spcPts val="0"/>
              </a:spcBef>
              <a:spcAft>
                <a:spcPts val="0"/>
              </a:spcAft>
              <a:buSzPts val="1800"/>
              <a:buNone/>
            </a:pPr>
            <a:endParaRPr sz="2600" b="1"/>
          </a:p>
          <a:p>
            <a:pPr marL="342900" lvl="0" indent="-228600" algn="l" rtl="0">
              <a:spcBef>
                <a:spcPts val="0"/>
              </a:spcBef>
              <a:spcAft>
                <a:spcPts val="0"/>
              </a:spcAft>
              <a:buSzPts val="1800"/>
              <a:buNone/>
            </a:pPr>
            <a:r>
              <a:rPr lang="en-US" sz="2600" b="1"/>
              <a:t>Some of the important plots along with the conclusion from exploratory analysis is provided in the next few slides.</a:t>
            </a:r>
            <a:endParaRPr sz="2600" b="1"/>
          </a:p>
          <a:p>
            <a:pPr marL="342900" lvl="0" indent="-228600" algn="l" rtl="0">
              <a:spcBef>
                <a:spcPts val="0"/>
              </a:spcBef>
              <a:spcAft>
                <a:spcPts val="0"/>
              </a:spcAft>
              <a:buSzPts val="1800"/>
              <a:buNone/>
            </a:pPr>
            <a:endParaRPr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title"/>
          </p:nvPr>
        </p:nvSpPr>
        <p:spPr>
          <a:xfrm>
            <a:off x="2592925" y="122310"/>
            <a:ext cx="8911800" cy="12810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None/>
            </a:pPr>
            <a:r>
              <a:rPr lang="en-US"/>
              <a:t>Plot showing count of various forms of violence against women from 2001 to 2014</a:t>
            </a:r>
            <a:endParaRPr/>
          </a:p>
        </p:txBody>
      </p:sp>
      <p:sp>
        <p:nvSpPr>
          <p:cNvPr id="335" name="Google Shape;335;p27"/>
          <p:cNvSpPr txBox="1">
            <a:spLocks noGrp="1"/>
          </p:cNvSpPr>
          <p:nvPr>
            <p:ph type="body" idx="1"/>
          </p:nvPr>
        </p:nvSpPr>
        <p:spPr>
          <a:xfrm>
            <a:off x="2504125" y="5316050"/>
            <a:ext cx="9089400" cy="1189500"/>
          </a:xfrm>
          <a:prstGeom prst="rect">
            <a:avLst/>
          </a:prstGeom>
        </p:spPr>
        <p:txBody>
          <a:bodyPr spcFirstLastPara="1" wrap="square" lIns="91425" tIns="45700" rIns="91425" bIns="45700" anchor="t" anchorCtr="0">
            <a:normAutofit/>
          </a:bodyPr>
          <a:lstStyle/>
          <a:p>
            <a:pPr marL="0" lvl="0" indent="0" algn="l" rtl="0">
              <a:spcBef>
                <a:spcPts val="1100"/>
              </a:spcBef>
              <a:spcAft>
                <a:spcPts val="0"/>
              </a:spcAft>
              <a:buClr>
                <a:schemeClr val="dk1"/>
              </a:buClr>
              <a:buSzPts val="1100"/>
              <a:buFont typeface="Arial"/>
              <a:buNone/>
            </a:pPr>
            <a:r>
              <a:rPr lang="en-US" sz="2250" b="1" dirty="0">
                <a:solidFill>
                  <a:schemeClr val="dk1"/>
                </a:solidFill>
                <a:highlight>
                  <a:srgbClr val="FFFFFF"/>
                </a:highlight>
                <a:latin typeface="Arial"/>
                <a:ea typeface="Arial"/>
                <a:cs typeface="Arial"/>
                <a:sym typeface="Arial"/>
              </a:rPr>
              <a:t>Over a million cases of cruelty and half million cases of assault have been reported in just 14 years.</a:t>
            </a:r>
            <a:endParaRPr sz="2250" b="1" dirty="0">
              <a:solidFill>
                <a:schemeClr val="dk1"/>
              </a:solidFill>
              <a:highlight>
                <a:srgbClr val="FFFFFF"/>
              </a:highlight>
              <a:latin typeface="Arial"/>
              <a:ea typeface="Arial"/>
              <a:cs typeface="Arial"/>
              <a:sym typeface="Arial"/>
            </a:endParaRPr>
          </a:p>
        </p:txBody>
      </p:sp>
      <p:pic>
        <p:nvPicPr>
          <p:cNvPr id="336" name="Google Shape;336;p27"/>
          <p:cNvPicPr preferRelativeResize="0"/>
          <p:nvPr/>
        </p:nvPicPr>
        <p:blipFill rotWithShape="1">
          <a:blip r:embed="rId3">
            <a:alphaModFix/>
          </a:blip>
          <a:srcRect b="-16225"/>
          <a:stretch/>
        </p:blipFill>
        <p:spPr>
          <a:xfrm>
            <a:off x="2153563" y="1284375"/>
            <a:ext cx="7884875" cy="4289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8"/>
          <p:cNvSpPr txBox="1">
            <a:spLocks noGrp="1"/>
          </p:cNvSpPr>
          <p:nvPr>
            <p:ph type="title"/>
          </p:nvPr>
        </p:nvSpPr>
        <p:spPr>
          <a:xfrm>
            <a:off x="2416375" y="209900"/>
            <a:ext cx="9088200" cy="1281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Plot showing total acts of violence through 2001-2014</a:t>
            </a:r>
            <a:endParaRPr/>
          </a:p>
        </p:txBody>
      </p:sp>
      <p:sp>
        <p:nvSpPr>
          <p:cNvPr id="342" name="Google Shape;342;p28"/>
          <p:cNvSpPr txBox="1">
            <a:spLocks noGrp="1"/>
          </p:cNvSpPr>
          <p:nvPr>
            <p:ph type="body" idx="1"/>
          </p:nvPr>
        </p:nvSpPr>
        <p:spPr>
          <a:xfrm>
            <a:off x="2416375" y="5743525"/>
            <a:ext cx="8915400" cy="743700"/>
          </a:xfrm>
          <a:prstGeom prst="rect">
            <a:avLst/>
          </a:prstGeom>
        </p:spPr>
        <p:txBody>
          <a:bodyPr spcFirstLastPara="1" wrap="square" lIns="91425" tIns="45700" rIns="91425" bIns="45700" anchor="t" anchorCtr="0">
            <a:normAutofit fontScale="92500" lnSpcReduction="20000"/>
          </a:bodyPr>
          <a:lstStyle/>
          <a:p>
            <a:pPr marL="0" lvl="0" indent="0" algn="l" rtl="0">
              <a:spcBef>
                <a:spcPts val="1100"/>
              </a:spcBef>
              <a:spcAft>
                <a:spcPts val="0"/>
              </a:spcAft>
              <a:buClr>
                <a:schemeClr val="dk1"/>
              </a:buClr>
              <a:buSzPts val="1100"/>
              <a:buFont typeface="Arial"/>
              <a:buNone/>
            </a:pPr>
            <a:r>
              <a:rPr lang="en-US" sz="2300" b="1">
                <a:solidFill>
                  <a:schemeClr val="dk1"/>
                </a:solidFill>
                <a:highlight>
                  <a:srgbClr val="FFFFFF"/>
                </a:highlight>
                <a:latin typeface="Arial"/>
                <a:ea typeface="Arial"/>
                <a:cs typeface="Arial"/>
                <a:sym typeface="Arial"/>
              </a:rPr>
              <a:t>The aggregate cases of violence against women have been consistently rising throughout years. </a:t>
            </a:r>
            <a:endParaRPr/>
          </a:p>
        </p:txBody>
      </p:sp>
      <p:pic>
        <p:nvPicPr>
          <p:cNvPr id="343" name="Google Shape;343;p28"/>
          <p:cNvPicPr preferRelativeResize="0"/>
          <p:nvPr/>
        </p:nvPicPr>
        <p:blipFill>
          <a:blip r:embed="rId3">
            <a:alphaModFix/>
          </a:blip>
          <a:stretch>
            <a:fillRect/>
          </a:stretch>
        </p:blipFill>
        <p:spPr>
          <a:xfrm>
            <a:off x="2416375" y="1490900"/>
            <a:ext cx="7675751" cy="3918075"/>
          </a:xfrm>
          <a:prstGeom prst="rect">
            <a:avLst/>
          </a:prstGeom>
          <a:noFill/>
          <a:ln>
            <a:noFill/>
          </a:ln>
        </p:spPr>
      </p:pic>
    </p:spTree>
  </p:cSld>
  <p:clrMapOvr>
    <a:masterClrMapping/>
  </p:clrMapOvr>
</p:sld>
</file>

<file path=ppt/theme/theme1.xml><?xml version="1.0" encoding="utf-8"?>
<a:theme xmlns:a="http://schemas.openxmlformats.org/drawingml/2006/main" name="Wisp">
  <a:themeElements>
    <a:clrScheme name="Wisp">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sp">
  <a:themeElements>
    <a:clrScheme name="Wisp">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791</Words>
  <Application>Microsoft Office PowerPoint</Application>
  <PresentationFormat>Widescreen</PresentationFormat>
  <Paragraphs>88</Paragraphs>
  <Slides>15</Slides>
  <Notes>15</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15</vt:i4>
      </vt:variant>
    </vt:vector>
  </HeadingPairs>
  <TitlesOfParts>
    <vt:vector size="22" baseType="lpstr">
      <vt:lpstr>Courier New</vt:lpstr>
      <vt:lpstr>Wingdings</vt:lpstr>
      <vt:lpstr>Century Gothic</vt:lpstr>
      <vt:lpstr>Arial</vt:lpstr>
      <vt:lpstr>Noto Sans Symbols</vt:lpstr>
      <vt:lpstr>Wisp</vt:lpstr>
      <vt:lpstr>Wisp</vt:lpstr>
      <vt:lpstr> Crimes Against Women (India)</vt:lpstr>
      <vt:lpstr>Apache Team Members</vt:lpstr>
      <vt:lpstr>Problem Statement</vt:lpstr>
      <vt:lpstr>Process Flow</vt:lpstr>
      <vt:lpstr>Data Acquisition</vt:lpstr>
      <vt:lpstr>Data Cleaning</vt:lpstr>
      <vt:lpstr>Exploratory Data Analysis (EDA)</vt:lpstr>
      <vt:lpstr>Plot showing count of various forms of violence against women from 2001 to 2014</vt:lpstr>
      <vt:lpstr>Plot showing total acts of violence through 2001-2014</vt:lpstr>
      <vt:lpstr>TOP 10 STATES BY RAPE CASES AND DOWRY DEATHS (2014) </vt:lpstr>
      <vt:lpstr>Top districts with highest rape and dowry deaths cases from top states.</vt:lpstr>
      <vt:lpstr>Conclusion</vt:lpstr>
      <vt:lpstr>Model Training - Linear Regression Forecasting model</vt:lpstr>
      <vt:lpstr>PowerPoint Presentation</vt:lpstr>
      <vt:lpstr>THANK YOU FOR YOUR TIME    Apache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Crimes Against Women (India)</dc:title>
  <cp:lastModifiedBy>Tomisin Oluwasile</cp:lastModifiedBy>
  <cp:revision>4</cp:revision>
  <dcterms:modified xsi:type="dcterms:W3CDTF">2022-02-23T20:14:53Z</dcterms:modified>
</cp:coreProperties>
</file>